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4"/>
  </p:notesMasterIdLst>
  <p:handoutMasterIdLst>
    <p:handoutMasterId r:id="rId15"/>
  </p:handoutMasterIdLst>
  <p:sldIdLst>
    <p:sldId id="257" r:id="rId2"/>
    <p:sldId id="258" r:id="rId3"/>
    <p:sldId id="259" r:id="rId4"/>
    <p:sldId id="264" r:id="rId5"/>
    <p:sldId id="260" r:id="rId6"/>
    <p:sldId id="270" r:id="rId7"/>
    <p:sldId id="269" r:id="rId8"/>
    <p:sldId id="261" r:id="rId9"/>
    <p:sldId id="262" r:id="rId10"/>
    <p:sldId id="263" r:id="rId11"/>
    <p:sldId id="265" r:id="rId12"/>
    <p:sldId id="266" r:id="rId13"/>
  </p:sldIdLst>
  <p:sldSz cx="12192000" cy="6858000"/>
  <p:notesSz cx="6858000" cy="9144000"/>
  <p:defaultTextStyle>
    <a:defPPr rtl="0"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pos="7296" userDrawn="1">
          <p15:clr>
            <a:srgbClr val="A4A3A4"/>
          </p15:clr>
        </p15:guide>
        <p15:guide id="4" orient="horz" pos="412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3B4B98B0-60AC-42C2-AFA5-B58CD77FA1E5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89911" autoAdjust="0"/>
  </p:normalViewPr>
  <p:slideViewPr>
    <p:cSldViewPr snapToGrid="0">
      <p:cViewPr varScale="1">
        <p:scale>
          <a:sx n="34" d="100"/>
          <a:sy n="34" d="100"/>
        </p:scale>
        <p:origin x="1260" y="42"/>
      </p:cViewPr>
      <p:guideLst>
        <p:guide orient="horz" pos="2160"/>
        <p:guide pos="3840"/>
        <p:guide pos="7296"/>
        <p:guide orient="horz" pos="4128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90" d="100"/>
          <a:sy n="90" d="100"/>
        </p:scale>
        <p:origin x="2850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r>
              <a:rPr lang="en-GB"/>
              <a:t>TIA MPR NOVEMBER, 2024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BE3387C1-8EFB-44F7-8485-D662F1CF7333}" type="datetime1">
              <a:rPr lang="en-GB" smtClean="0"/>
              <a:t>19/12/2024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C64E50CC-F33A-4EF4-9F12-93EC4A21A0C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23295073"/>
      </p:ext>
    </p:extLst>
  </p:cSld>
  <p:clrMap bg1="lt1" tx1="dk1" bg2="lt2" tx2="dk2" accent1="accent1" accent2="accent2" accent3="accent3" accent4="accent4" accent5="accent5" accent6="accent6" hlink="hlink" folHlink="folHlink"/>
  <p:hf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r>
              <a:rPr lang="en-GB" noProof="0"/>
              <a:t>TIA MPR NOVEMBER, 2024</a:t>
            </a:r>
            <a:endParaRPr lang="en-GB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88D6434E-09F1-48C0-A525-B5A7008B7802}" type="datetime1">
              <a:rPr lang="en-GB" noProof="0" smtClean="0"/>
              <a:t>19/12/2024</a:t>
            </a:fld>
            <a:endParaRPr lang="en-GB" noProof="0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n-GB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en-GB" noProof="0" dirty="0"/>
              <a:t>Click to edit Master text styles</a:t>
            </a:r>
          </a:p>
          <a:p>
            <a:pPr lvl="1" rtl="0"/>
            <a:r>
              <a:rPr lang="en-GB" noProof="0" dirty="0"/>
              <a:t>Second level</a:t>
            </a:r>
          </a:p>
          <a:p>
            <a:pPr lvl="2" rtl="0"/>
            <a:r>
              <a:rPr lang="en-GB" noProof="0" dirty="0"/>
              <a:t>Third level</a:t>
            </a:r>
          </a:p>
          <a:p>
            <a:pPr lvl="3" rtl="0"/>
            <a:r>
              <a:rPr lang="en-GB" noProof="0" dirty="0"/>
              <a:t>Fourth level</a:t>
            </a:r>
          </a:p>
          <a:p>
            <a:pPr lvl="4" rtl="0"/>
            <a:r>
              <a:rPr lang="en-GB" noProof="0" dirty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32674CE4-FBD8-4481-AEFB-CA53E599A745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273268184"/>
      </p:ext>
    </p:extLst>
  </p:cSld>
  <p:clrMap bg1="lt1" tx1="dk1" bg2="lt2" tx2="dk2" accent1="accent1" accent2="accent2" accent3="accent3" accent4="accent4" accent5="accent5" accent6="accent6" hlink="hlink" folHlink="folHlink"/>
  <p:hf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32674CE4-FBD8-4481-AEFB-CA53E599A745}" type="slidenum">
              <a:rPr lang="en-GB" smtClean="0"/>
              <a:t>1</a:t>
            </a:fld>
            <a:endParaRPr lang="en-GB" dirty="0"/>
          </a:p>
        </p:txBody>
      </p:sp>
      <p:sp>
        <p:nvSpPr>
          <p:cNvPr id="5" name="Header Placeholder 4">
            <a:extLst>
              <a:ext uri="{FF2B5EF4-FFF2-40B4-BE49-F238E27FC236}">
                <a16:creationId xmlns:a16="http://schemas.microsoft.com/office/drawing/2014/main" id="{0A696366-A354-87F2-92F6-0A70EBD4291D}"/>
              </a:ext>
            </a:extLst>
          </p:cNvPr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pPr rtl="0"/>
            <a:r>
              <a:rPr lang="en-GB" noProof="0"/>
              <a:t>TIA MPR NOVEMBER, 2024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1479742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marL="171450" indent="-171450" rtl="0">
              <a:buFont typeface="Arial" panose="020B0604020202020204" pitchFamily="34" charset="0"/>
              <a:buChar char="•"/>
            </a:pPr>
            <a:r>
              <a:rPr lang="en-GB" dirty="0"/>
              <a:t>How presentation will benefit audience: Adult learners are more interested in a subject if they know how or why it is important to them.</a:t>
            </a:r>
          </a:p>
          <a:p>
            <a:pPr marL="171450" indent="-171450" rtl="0">
              <a:buFont typeface="Arial" panose="020B0604020202020204" pitchFamily="34" charset="0"/>
              <a:buChar char="•"/>
            </a:pPr>
            <a:r>
              <a:rPr lang="en-GB" dirty="0"/>
              <a:t>Presenter’s level of expertise in the subject: Briefly state your credentials in this area, or explain why participants should listen to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CF2FD335-6D8E-486A-8F5F-DFC7325903FF}" type="slidenum">
              <a:rPr lang="en-GB" smtClean="0"/>
              <a:t>2</a:t>
            </a:fld>
            <a:endParaRPr lang="en-GB" dirty="0"/>
          </a:p>
        </p:txBody>
      </p:sp>
      <p:sp>
        <p:nvSpPr>
          <p:cNvPr id="5" name="Header Placeholder 4">
            <a:extLst>
              <a:ext uri="{FF2B5EF4-FFF2-40B4-BE49-F238E27FC236}">
                <a16:creationId xmlns:a16="http://schemas.microsoft.com/office/drawing/2014/main" id="{C5738FD4-BF52-08D5-F980-690BCD7CAA8F}"/>
              </a:ext>
            </a:extLst>
          </p:cNvPr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pPr rtl="0"/>
            <a:r>
              <a:rPr lang="en-GB" noProof="0"/>
              <a:t>TIA MPR NOVEMBER, 2024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188670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r>
              <a:rPr lang="en-GB" dirty="0"/>
              <a:t>Lesson descriptions should be brief.</a:t>
            </a:r>
          </a:p>
          <a:p>
            <a:pPr rtl="0"/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CF2FD335-6D8E-486A-8F5F-DFC7325903FF}" type="slidenum">
              <a:rPr lang="en-GB" smtClean="0"/>
              <a:t>3</a:t>
            </a:fld>
            <a:endParaRPr lang="en-GB" dirty="0"/>
          </a:p>
        </p:txBody>
      </p:sp>
      <p:sp>
        <p:nvSpPr>
          <p:cNvPr id="5" name="Header Placeholder 4">
            <a:extLst>
              <a:ext uri="{FF2B5EF4-FFF2-40B4-BE49-F238E27FC236}">
                <a16:creationId xmlns:a16="http://schemas.microsoft.com/office/drawing/2014/main" id="{BF684D3C-9BC6-BA1D-3B0A-AFEE5D437A10}"/>
              </a:ext>
            </a:extLst>
          </p:cNvPr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pPr rtl="0"/>
            <a:r>
              <a:rPr lang="en-GB" noProof="0"/>
              <a:t>TIA MPR NOVEMBER, 2024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9558711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32674CE4-FBD8-4481-AEFB-CA53E599A745}" type="slidenum">
              <a:rPr lang="en-GB" smtClean="0"/>
              <a:t>4</a:t>
            </a:fld>
            <a:endParaRPr lang="en-GB" dirty="0"/>
          </a:p>
        </p:txBody>
      </p:sp>
      <p:sp>
        <p:nvSpPr>
          <p:cNvPr id="5" name="Header Placeholder 4">
            <a:extLst>
              <a:ext uri="{FF2B5EF4-FFF2-40B4-BE49-F238E27FC236}">
                <a16:creationId xmlns:a16="http://schemas.microsoft.com/office/drawing/2014/main" id="{12EF8219-B12F-04D3-1E02-0EB57845C8E3}"/>
              </a:ext>
            </a:extLst>
          </p:cNvPr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pPr rtl="0"/>
            <a:r>
              <a:rPr lang="en-GB" noProof="0"/>
              <a:t>TIA MPR NOVEMBER, 2024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00095398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r>
              <a:rPr lang="en-GB" b="1" dirty="0"/>
              <a:t>Example objectives</a:t>
            </a:r>
          </a:p>
          <a:p>
            <a:pPr marL="0" indent="0" rtl="0">
              <a:buFont typeface="Arial" panose="020B0604020202020204" pitchFamily="34" charset="0"/>
              <a:buNone/>
            </a:pPr>
            <a:r>
              <a:rPr lang="en-GB" dirty="0"/>
              <a:t>At the end of this lesson, you will be able to:</a:t>
            </a:r>
          </a:p>
          <a:p>
            <a:pPr marL="171450" indent="-171450" rtl="0">
              <a:buFont typeface="Arial" panose="020B0604020202020204" pitchFamily="34" charset="0"/>
              <a:buChar char="•"/>
            </a:pPr>
            <a:r>
              <a:rPr lang="en-GB" dirty="0"/>
              <a:t>Save files to the team Web server.</a:t>
            </a:r>
          </a:p>
          <a:p>
            <a:pPr marL="171450" indent="-171450" rtl="0">
              <a:buFont typeface="Arial" panose="020B0604020202020204" pitchFamily="34" charset="0"/>
              <a:buChar char="•"/>
            </a:pPr>
            <a:r>
              <a:rPr lang="en-GB" dirty="0"/>
              <a:t>Move files to different locations on the team Web server.</a:t>
            </a:r>
          </a:p>
          <a:p>
            <a:pPr marL="171450" indent="-171450" rtl="0">
              <a:buFont typeface="Arial" panose="020B0604020202020204" pitchFamily="34" charset="0"/>
              <a:buChar char="•"/>
            </a:pPr>
            <a:r>
              <a:rPr lang="en-GB" dirty="0"/>
              <a:t>Share files on the team Web server.</a:t>
            </a:r>
          </a:p>
          <a:p>
            <a:pPr rtl="0"/>
            <a:endParaRPr lang="en-GB" dirty="0"/>
          </a:p>
          <a:p>
            <a:pPr rtl="0"/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CF2FD335-6D8E-486A-8F5F-DFC7325903FF}" type="slidenum">
              <a:rPr lang="en-GB" smtClean="0"/>
              <a:t>5</a:t>
            </a:fld>
            <a:endParaRPr lang="en-GB" dirty="0"/>
          </a:p>
        </p:txBody>
      </p:sp>
      <p:sp>
        <p:nvSpPr>
          <p:cNvPr id="5" name="Header Placeholder 4">
            <a:extLst>
              <a:ext uri="{FF2B5EF4-FFF2-40B4-BE49-F238E27FC236}">
                <a16:creationId xmlns:a16="http://schemas.microsoft.com/office/drawing/2014/main" id="{EC0A2820-8CE5-8889-1714-C80F49313883}"/>
              </a:ext>
            </a:extLst>
          </p:cNvPr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pPr rtl="0"/>
            <a:r>
              <a:rPr lang="en-GB" noProof="0"/>
              <a:t>TIA MPR NOVEMBER, 2024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06944131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32674CE4-FBD8-4481-AEFB-CA53E599A745}" type="slidenum">
              <a:rPr lang="en-GB" smtClean="0"/>
              <a:t>8</a:t>
            </a:fld>
            <a:endParaRPr lang="en-GB" dirty="0"/>
          </a:p>
        </p:txBody>
      </p:sp>
      <p:sp>
        <p:nvSpPr>
          <p:cNvPr id="5" name="Header Placeholder 4">
            <a:extLst>
              <a:ext uri="{FF2B5EF4-FFF2-40B4-BE49-F238E27FC236}">
                <a16:creationId xmlns:a16="http://schemas.microsoft.com/office/drawing/2014/main" id="{518FD3CB-1EE5-0C14-AA2A-8FF29D2E3022}"/>
              </a:ext>
            </a:extLst>
          </p:cNvPr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pPr rtl="0"/>
            <a:r>
              <a:rPr lang="en-GB" noProof="0"/>
              <a:t>TIA MPR NOVEMBER, 2024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20105050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32674CE4-FBD8-4481-AEFB-CA53E599A745}" type="slidenum">
              <a:rPr lang="en-GB" smtClean="0"/>
              <a:t>9</a:t>
            </a:fld>
            <a:endParaRPr lang="en-GB" dirty="0"/>
          </a:p>
        </p:txBody>
      </p:sp>
      <p:sp>
        <p:nvSpPr>
          <p:cNvPr id="5" name="Header Placeholder 4">
            <a:extLst>
              <a:ext uri="{FF2B5EF4-FFF2-40B4-BE49-F238E27FC236}">
                <a16:creationId xmlns:a16="http://schemas.microsoft.com/office/drawing/2014/main" id="{C37B188D-2F37-2001-E03A-EAA78DAAF0AB}"/>
              </a:ext>
            </a:extLst>
          </p:cNvPr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pPr rtl="0"/>
            <a:r>
              <a:rPr lang="en-GB" noProof="0"/>
              <a:t>TIA MPR NOVEMBER, 2024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7935577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5800B302-F4DC-4547-9C74-CF794137D166}" type="slidenum">
              <a:rPr lang="en-GB" smtClean="0"/>
              <a:t>10</a:t>
            </a:fld>
            <a:endParaRPr lang="en-GB" dirty="0"/>
          </a:p>
        </p:txBody>
      </p:sp>
      <p:sp>
        <p:nvSpPr>
          <p:cNvPr id="5" name="Header Placeholder 4">
            <a:extLst>
              <a:ext uri="{FF2B5EF4-FFF2-40B4-BE49-F238E27FC236}">
                <a16:creationId xmlns:a16="http://schemas.microsoft.com/office/drawing/2014/main" id="{BA98084F-49D0-9C16-DBBD-EDC1665E17D5}"/>
              </a:ext>
            </a:extLst>
          </p:cNvPr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pPr rtl="0"/>
            <a:r>
              <a:rPr lang="en-GB" noProof="0"/>
              <a:t>TIA MPR NOVEMBER, 2024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90865558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32674CE4-FBD8-4481-AEFB-CA53E599A745}" type="slidenum">
              <a:rPr lang="en-GB" smtClean="0"/>
              <a:t>11</a:t>
            </a:fld>
            <a:endParaRPr lang="en-GB" dirty="0"/>
          </a:p>
        </p:txBody>
      </p:sp>
      <p:sp>
        <p:nvSpPr>
          <p:cNvPr id="5" name="Header Placeholder 4">
            <a:extLst>
              <a:ext uri="{FF2B5EF4-FFF2-40B4-BE49-F238E27FC236}">
                <a16:creationId xmlns:a16="http://schemas.microsoft.com/office/drawing/2014/main" id="{6A50F7AD-63C2-345F-32C9-8750134C731C}"/>
              </a:ext>
            </a:extLst>
          </p:cNvPr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pPr rtl="0"/>
            <a:r>
              <a:rPr lang="en-GB" noProof="0"/>
              <a:t>TIA MPR NOVEMBER, 2024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403368633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32674CE4-FBD8-4481-AEFB-CA53E599A745}" type="slidenum">
              <a:rPr lang="en-GB" smtClean="0"/>
              <a:t>12</a:t>
            </a:fld>
            <a:endParaRPr lang="en-GB" dirty="0"/>
          </a:p>
        </p:txBody>
      </p:sp>
      <p:sp>
        <p:nvSpPr>
          <p:cNvPr id="5" name="Header Placeholder 4">
            <a:extLst>
              <a:ext uri="{FF2B5EF4-FFF2-40B4-BE49-F238E27FC236}">
                <a16:creationId xmlns:a16="http://schemas.microsoft.com/office/drawing/2014/main" id="{6A1BC18C-2F98-D775-555A-102E1E1A86F0}"/>
              </a:ext>
            </a:extLst>
          </p:cNvPr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pPr rtl="0"/>
            <a:r>
              <a:rPr lang="en-GB" noProof="0"/>
              <a:t>TIA MPR NOVEMBER, 2024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1566603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0" y="0"/>
            <a:ext cx="12192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 eaLnBrk="1" latinLnBrk="0" hangingPunct="1"/>
            <a:endParaRPr kumimoji="0" lang="en-GB" sz="1800" noProof="0" dirty="0"/>
          </a:p>
        </p:txBody>
      </p:sp>
      <p:sp>
        <p:nvSpPr>
          <p:cNvPr id="23" name="Rectangle 22"/>
          <p:cNvSpPr/>
          <p:nvPr/>
        </p:nvSpPr>
        <p:spPr>
          <a:xfrm flipV="1">
            <a:off x="7213577" y="3810001"/>
            <a:ext cx="4978425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 eaLnBrk="1" latinLnBrk="0" hangingPunct="1"/>
            <a:endParaRPr kumimoji="0" lang="en-GB" sz="1800" noProof="0" dirty="0"/>
          </a:p>
        </p:txBody>
      </p:sp>
      <p:sp>
        <p:nvSpPr>
          <p:cNvPr id="24" name="Rectangle 23"/>
          <p:cNvSpPr/>
          <p:nvPr/>
        </p:nvSpPr>
        <p:spPr>
          <a:xfrm flipV="1">
            <a:off x="7213601" y="3897010"/>
            <a:ext cx="49784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 eaLnBrk="1" latinLnBrk="0" hangingPunct="1"/>
            <a:endParaRPr kumimoji="0" lang="en-GB" sz="1800" noProof="0" dirty="0"/>
          </a:p>
        </p:txBody>
      </p:sp>
      <p:sp>
        <p:nvSpPr>
          <p:cNvPr id="25" name="Rectangle 24"/>
          <p:cNvSpPr/>
          <p:nvPr/>
        </p:nvSpPr>
        <p:spPr>
          <a:xfrm flipV="1">
            <a:off x="7213601" y="4115167"/>
            <a:ext cx="49784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 eaLnBrk="1" latinLnBrk="0" hangingPunct="1"/>
            <a:endParaRPr kumimoji="0" lang="en-GB" sz="1800" noProof="0" dirty="0"/>
          </a:p>
        </p:txBody>
      </p:sp>
      <p:sp>
        <p:nvSpPr>
          <p:cNvPr id="26" name="Rectangle 25"/>
          <p:cNvSpPr/>
          <p:nvPr/>
        </p:nvSpPr>
        <p:spPr>
          <a:xfrm flipV="1">
            <a:off x="7213600" y="4164403"/>
            <a:ext cx="262128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 eaLnBrk="1" latinLnBrk="0" hangingPunct="1"/>
            <a:endParaRPr kumimoji="0" lang="en-GB" sz="1800" noProof="0" dirty="0"/>
          </a:p>
        </p:txBody>
      </p:sp>
      <p:sp>
        <p:nvSpPr>
          <p:cNvPr id="27" name="Rectangle 26"/>
          <p:cNvSpPr/>
          <p:nvPr/>
        </p:nvSpPr>
        <p:spPr>
          <a:xfrm flipV="1">
            <a:off x="7213600" y="4199572"/>
            <a:ext cx="262128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 eaLnBrk="1" latinLnBrk="0" hangingPunct="1"/>
            <a:endParaRPr kumimoji="0" lang="en-GB" sz="1800" noProof="0" dirty="0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7213600" y="3962400"/>
            <a:ext cx="408432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 eaLnBrk="1" latinLnBrk="0" hangingPunct="1"/>
            <a:endParaRPr kumimoji="0" lang="en-GB" sz="1800" noProof="0" dirty="0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9835343" y="4060983"/>
            <a:ext cx="21336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 eaLnBrk="1" latinLnBrk="0" hangingPunct="1"/>
            <a:endParaRPr kumimoji="0" lang="en-GB" sz="1800" noProof="0" dirty="0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12192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 eaLnBrk="1" latinLnBrk="0" hangingPunct="1"/>
            <a:endParaRPr kumimoji="0" lang="en-GB" sz="1800" noProof="0" dirty="0"/>
          </a:p>
        </p:txBody>
      </p:sp>
      <p:sp>
        <p:nvSpPr>
          <p:cNvPr id="10" name="Rectangle 9"/>
          <p:cNvSpPr/>
          <p:nvPr/>
        </p:nvSpPr>
        <p:spPr>
          <a:xfrm>
            <a:off x="1" y="3675528"/>
            <a:ext cx="12192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 eaLnBrk="1" latinLnBrk="0" hangingPunct="1"/>
            <a:endParaRPr kumimoji="0" lang="en-GB" sz="1800" noProof="0" dirty="0"/>
          </a:p>
        </p:txBody>
      </p:sp>
      <p:sp>
        <p:nvSpPr>
          <p:cNvPr id="11" name="Rectangle 10"/>
          <p:cNvSpPr/>
          <p:nvPr/>
        </p:nvSpPr>
        <p:spPr>
          <a:xfrm flipV="1">
            <a:off x="8552068" y="3643090"/>
            <a:ext cx="3639933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 eaLnBrk="1" latinLnBrk="0" hangingPunct="1"/>
            <a:endParaRPr kumimoji="0" lang="en-GB" sz="1800" noProof="0" dirty="0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609600" y="2389009"/>
            <a:ext cx="11277600" cy="1470025"/>
          </a:xfrm>
        </p:spPr>
        <p:txBody>
          <a:bodyPr rtlCol="0"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609600" y="3899938"/>
            <a:ext cx="6604000" cy="1752600"/>
          </a:xfrm>
        </p:spPr>
        <p:txBody>
          <a:bodyPr rtlCol="0"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 dirty="0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7265116" y="4205288"/>
            <a:ext cx="1727200" cy="457200"/>
          </a:xfrm>
        </p:spPr>
        <p:txBody>
          <a:bodyPr rtlCol="0"/>
          <a:lstStyle>
            <a:lvl1pPr>
              <a:defRPr>
                <a:solidFill>
                  <a:schemeClr val="accent2">
                    <a:lumMod val="75000"/>
                  </a:schemeClr>
                </a:solidFill>
              </a:defRPr>
            </a:lvl1pPr>
          </a:lstStyle>
          <a:p>
            <a:pPr rtl="0"/>
            <a:r>
              <a:rPr lang="en-GB" noProof="0"/>
              <a:t>TIA MPR NOVEMBER, 2024</a:t>
            </a:r>
            <a:endParaRPr lang="en-GB" noProof="0" dirty="0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9043832" y="4206240"/>
            <a:ext cx="1280160" cy="457200"/>
          </a:xfrm>
        </p:spPr>
        <p:txBody>
          <a:bodyPr rtlCol="0"/>
          <a:lstStyle>
            <a:lvl1pPr>
              <a:defRPr>
                <a:solidFill>
                  <a:schemeClr val="accent2">
                    <a:lumMod val="75000"/>
                  </a:schemeClr>
                </a:solidFill>
              </a:defRPr>
            </a:lvl1pPr>
          </a:lstStyle>
          <a:p>
            <a:pPr rtl="0"/>
            <a:fld id="{2E26DEC0-8DB8-43F6-BF12-3CE66FC1D76E}" type="datetime1">
              <a:rPr lang="en-GB" noProof="0" smtClean="0"/>
              <a:t>19/12/2024</a:t>
            </a:fld>
            <a:endParaRPr lang="en-GB" noProof="0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11093451" y="1136"/>
            <a:ext cx="996949" cy="365760"/>
          </a:xfrm>
        </p:spPr>
        <p:txBody>
          <a:bodyPr rtlCol="0"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pPr rtl="0"/>
            <a:fld id="{401CF334-2D5C-4859-84A6-CA7E6E43FAEB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601152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/>
          <a:lstStyle>
            <a:lvl1pPr>
              <a:defRPr/>
            </a:lvl1pPr>
            <a:lvl5pPr>
              <a:defRPr/>
            </a:lvl5pPr>
            <a:lvl6pPr>
              <a:defRPr/>
            </a:lvl6pPr>
          </a:lstStyle>
          <a:p>
            <a:pPr lvl="0" rtl="0" eaLnBrk="1" latinLnBrk="0" hangingPunct="1"/>
            <a:r>
              <a:rPr lang="en-US" noProof="0"/>
              <a:t>Click to edit Master text styles</a:t>
            </a:r>
          </a:p>
          <a:p>
            <a:pPr lvl="1" rtl="0" eaLnBrk="1" latinLnBrk="0" hangingPunct="1"/>
            <a:r>
              <a:rPr lang="en-US" noProof="0"/>
              <a:t>Second level</a:t>
            </a:r>
          </a:p>
          <a:p>
            <a:pPr lvl="2" rtl="0" eaLnBrk="1" latinLnBrk="0" hangingPunct="1"/>
            <a:r>
              <a:rPr lang="en-US" noProof="0"/>
              <a:t>Third level</a:t>
            </a:r>
          </a:p>
          <a:p>
            <a:pPr lvl="3" rtl="0" eaLnBrk="1" latinLnBrk="0" hangingPunct="1"/>
            <a:r>
              <a:rPr lang="en-US" noProof="0"/>
              <a:t>Fourth level</a:t>
            </a:r>
          </a:p>
          <a:p>
            <a:pPr lvl="4" rtl="0" eaLnBrk="1" latinLnBrk="0" hangingPunct="1"/>
            <a:r>
              <a:rPr lang="en-US" noProof="0"/>
              <a:t>Fifth level</a:t>
            </a:r>
            <a:endParaRPr kumimoji="0" lang="en-GB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TIA MPR NOVEMBER, 2024</a:t>
            </a:r>
            <a:endParaRPr lang="en-GB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1CACE2EF-EA12-4549-BE9B-2E1DDCE50349}" type="datetime1">
              <a:rPr lang="en-GB" noProof="0" smtClean="0"/>
              <a:t>19/12/2024</a:t>
            </a:fld>
            <a:endParaRPr lang="en-GB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594303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1968322"/>
            <a:ext cx="10363200" cy="1362075"/>
          </a:xfrm>
        </p:spPr>
        <p:txBody>
          <a:bodyPr rtlCol="0"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chemeClr val="accent2"/>
                </a:solidFill>
                <a:effectLst/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kumimoji="0" lang="en-GB" noProof="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3367088"/>
            <a:ext cx="10363200" cy="1509712"/>
          </a:xfrm>
        </p:spPr>
        <p:txBody>
          <a:bodyPr rtlCol="0"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rtl="0" eaLnBrk="1" latinLnBrk="0" hangingPunct="1"/>
            <a:r>
              <a:rPr lang="en-US" noProof="0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TIA MPR NOVEMBER, 2024</a:t>
            </a:r>
            <a:endParaRPr lang="en-GB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A6158B2-12CC-4ACD-8319-3D15635674BB}" type="datetime1">
              <a:rPr lang="en-GB" noProof="0" smtClean="0"/>
              <a:t>19/12/2024</a:t>
            </a:fld>
            <a:endParaRPr lang="en-GB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705127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249425"/>
            <a:ext cx="5384800" cy="4341875"/>
          </a:xfrm>
        </p:spPr>
        <p:txBody>
          <a:bodyPr rtlCol="0"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rtl="0" eaLnBrk="1" latinLnBrk="0" hangingPunct="1"/>
            <a:r>
              <a:rPr lang="en-US" noProof="0"/>
              <a:t>Click to edit Master text styles</a:t>
            </a:r>
          </a:p>
          <a:p>
            <a:pPr lvl="1" rtl="0" eaLnBrk="1" latinLnBrk="0" hangingPunct="1"/>
            <a:r>
              <a:rPr lang="en-US" noProof="0"/>
              <a:t>Second level</a:t>
            </a:r>
          </a:p>
          <a:p>
            <a:pPr lvl="2" rtl="0" eaLnBrk="1" latinLnBrk="0" hangingPunct="1"/>
            <a:r>
              <a:rPr lang="en-US" noProof="0"/>
              <a:t>Third level</a:t>
            </a:r>
          </a:p>
          <a:p>
            <a:pPr lvl="3" rtl="0" eaLnBrk="1" latinLnBrk="0" hangingPunct="1"/>
            <a:r>
              <a:rPr lang="en-US" noProof="0"/>
              <a:t>Fourth level</a:t>
            </a:r>
          </a:p>
          <a:p>
            <a:pPr lvl="4" rtl="0" eaLnBrk="1" latinLnBrk="0" hangingPunct="1"/>
            <a:r>
              <a:rPr lang="en-US" noProof="0"/>
              <a:t>Fifth level</a:t>
            </a:r>
            <a:endParaRPr kumimoji="0" lang="en-GB" noProof="0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2249425"/>
            <a:ext cx="5384800" cy="4341875"/>
          </a:xfrm>
        </p:spPr>
        <p:txBody>
          <a:bodyPr rtlCol="0"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rtl="0" eaLnBrk="1" latinLnBrk="0" hangingPunct="1"/>
            <a:r>
              <a:rPr lang="en-US" noProof="0"/>
              <a:t>Click to edit Master text styles</a:t>
            </a:r>
          </a:p>
          <a:p>
            <a:pPr lvl="1" rtl="0" eaLnBrk="1" latinLnBrk="0" hangingPunct="1"/>
            <a:r>
              <a:rPr lang="en-US" noProof="0"/>
              <a:t>Second level</a:t>
            </a:r>
          </a:p>
          <a:p>
            <a:pPr lvl="2" rtl="0" eaLnBrk="1" latinLnBrk="0" hangingPunct="1"/>
            <a:r>
              <a:rPr lang="en-US" noProof="0"/>
              <a:t>Third level</a:t>
            </a:r>
          </a:p>
          <a:p>
            <a:pPr lvl="3" rtl="0" eaLnBrk="1" latinLnBrk="0" hangingPunct="1"/>
            <a:r>
              <a:rPr lang="en-US" noProof="0"/>
              <a:t>Fourth level</a:t>
            </a:r>
          </a:p>
          <a:p>
            <a:pPr lvl="4" rtl="0" eaLnBrk="1" latinLnBrk="0" hangingPunct="1"/>
            <a:r>
              <a:rPr lang="en-US" noProof="0"/>
              <a:t>Fifth level</a:t>
            </a:r>
            <a:endParaRPr kumimoji="0" lang="en-GB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TIA MPR NOVEMBER, 2024</a:t>
            </a:r>
            <a:endParaRPr lang="en-GB" noProof="0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0BA25F3-B2A3-4026-88B0-0A4AA937845A}" type="datetime1">
              <a:rPr lang="en-GB" noProof="0" smtClean="0"/>
              <a:t>19/12/2024</a:t>
            </a:fld>
            <a:endParaRPr lang="en-GB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446445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0" orient="horz" pos="2160" userDrawn="1">
          <p15:clr>
            <a:srgbClr val="FBAE40"/>
          </p15:clr>
        </p15:guide>
        <p15:guide id="1" pos="3840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0" y="1143000"/>
            <a:ext cx="11176000" cy="1069848"/>
          </a:xfrm>
        </p:spPr>
        <p:txBody>
          <a:bodyPr rtlCol="0" anchor="ctr"/>
          <a:lstStyle>
            <a:lvl1pPr>
              <a:defRPr sz="4000" b="0" i="0" cap="none" baseline="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0" y="2244970"/>
            <a:ext cx="5388864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rtlCol="0"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rtl="0" eaLnBrk="1" latinLnBrk="0" hangingPunct="1"/>
            <a:r>
              <a:rPr lang="en-US" noProof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508000" y="2708519"/>
            <a:ext cx="5388864" cy="3886200"/>
          </a:xfrm>
        </p:spPr>
        <p:txBody>
          <a:bodyPr rtlCol="0"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rtl="0" eaLnBrk="1" latinLnBrk="0" hangingPunct="1"/>
            <a:r>
              <a:rPr lang="en-US" noProof="0"/>
              <a:t>Click to edit Master text styles</a:t>
            </a:r>
          </a:p>
          <a:p>
            <a:pPr lvl="1" rtl="0" eaLnBrk="1" latinLnBrk="0" hangingPunct="1"/>
            <a:r>
              <a:rPr lang="en-US" noProof="0"/>
              <a:t>Second level</a:t>
            </a:r>
          </a:p>
          <a:p>
            <a:pPr lvl="2" rtl="0" eaLnBrk="1" latinLnBrk="0" hangingPunct="1"/>
            <a:r>
              <a:rPr lang="en-US" noProof="0"/>
              <a:t>Third level</a:t>
            </a:r>
          </a:p>
          <a:p>
            <a:pPr lvl="3" rtl="0" eaLnBrk="1" latinLnBrk="0" hangingPunct="1"/>
            <a:r>
              <a:rPr lang="en-US" noProof="0"/>
              <a:t>Fourth level</a:t>
            </a:r>
          </a:p>
          <a:p>
            <a:pPr lvl="4" rtl="0" eaLnBrk="1" latinLnBrk="0" hangingPunct="1"/>
            <a:r>
              <a:rPr lang="en-US" noProof="0"/>
              <a:t>Fifth level</a:t>
            </a:r>
            <a:endParaRPr kumimoji="0" lang="en-GB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6294968" y="2244970"/>
            <a:ext cx="5389033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rtlCol="0"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rtl="0" eaLnBrk="1" latinLnBrk="0" hangingPunct="1"/>
            <a:r>
              <a:rPr lang="en-US" noProof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91073" y="2708519"/>
            <a:ext cx="5389033" cy="3886200"/>
          </a:xfrm>
        </p:spPr>
        <p:txBody>
          <a:bodyPr rtlCol="0"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rtl="0" eaLnBrk="1" latinLnBrk="0" hangingPunct="1"/>
            <a:r>
              <a:rPr lang="en-US" noProof="0"/>
              <a:t>Click to edit Master text styles</a:t>
            </a:r>
          </a:p>
          <a:p>
            <a:pPr lvl="1" rtl="0" eaLnBrk="1" latinLnBrk="0" hangingPunct="1"/>
            <a:r>
              <a:rPr lang="en-US" noProof="0"/>
              <a:t>Second level</a:t>
            </a:r>
          </a:p>
          <a:p>
            <a:pPr lvl="2" rtl="0" eaLnBrk="1" latinLnBrk="0" hangingPunct="1"/>
            <a:r>
              <a:rPr lang="en-US" noProof="0"/>
              <a:t>Third level</a:t>
            </a:r>
          </a:p>
          <a:p>
            <a:pPr lvl="3" rtl="0" eaLnBrk="1" latinLnBrk="0" hangingPunct="1"/>
            <a:r>
              <a:rPr lang="en-US" noProof="0"/>
              <a:t>Fourth level</a:t>
            </a:r>
          </a:p>
          <a:p>
            <a:pPr lvl="4" rtl="0" eaLnBrk="1" latinLnBrk="0" hangingPunct="1"/>
            <a:r>
              <a:rPr lang="en-US" noProof="0"/>
              <a:t>Fifth level</a:t>
            </a:r>
            <a:endParaRPr kumimoji="0" lang="en-GB" noProof="0" dirty="0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 rtl="0"/>
            <a:r>
              <a:rPr lang="en-GB" noProof="0"/>
              <a:t>TIA MPR NOVEMBER, 2024</a:t>
            </a:r>
            <a:endParaRPr lang="en-GB" noProof="0" dirty="0"/>
          </a:p>
        </p:txBody>
      </p:sp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1FD62FF1-49A0-4DEE-8B2E-E5D0591126E7}" type="datetime1">
              <a:rPr lang="en-GB" noProof="0" smtClean="0"/>
              <a:t>19/12/2024</a:t>
            </a:fld>
            <a:endParaRPr lang="en-GB" noProof="0" dirty="0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70716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43000"/>
            <a:ext cx="10972800" cy="1069848"/>
          </a:xfrm>
        </p:spPr>
        <p:txBody>
          <a:bodyPr rtlCol="0"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7010400" y="612648"/>
            <a:ext cx="1767840" cy="457200"/>
          </a:xfrm>
        </p:spPr>
        <p:txBody>
          <a:bodyPr rtlCol="0"/>
          <a:lstStyle/>
          <a:p>
            <a:pPr rtl="0"/>
            <a:r>
              <a:rPr lang="en-GB" noProof="0"/>
              <a:t>TIA MPR NOVEMBER, 2024</a:t>
            </a:r>
            <a:endParaRPr lang="en-GB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778240" y="612648"/>
            <a:ext cx="1276352" cy="457200"/>
          </a:xfrm>
        </p:spPr>
        <p:txBody>
          <a:bodyPr rtlCol="0"/>
          <a:lstStyle/>
          <a:p>
            <a:pPr rtl="0"/>
            <a:fld id="{8102423C-FBBF-4192-8866-FDDB6953FC7B}" type="datetime1">
              <a:rPr lang="en-GB" noProof="0" smtClean="0"/>
              <a:t>19/12/2024</a:t>
            </a:fld>
            <a:endParaRPr lang="en-GB" noProof="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0899648" y="2272"/>
            <a:ext cx="1016000" cy="365760"/>
          </a:xfrm>
        </p:spPr>
        <p:txBody>
          <a:bodyPr rtlCol="0"/>
          <a:lstStyle/>
          <a:p>
            <a:pPr rtl="0"/>
            <a:fld id="{401CF334-2D5C-4859-84A6-CA7E6E43FAEB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821952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TIA MPR NOVEMBER, 2024</a:t>
            </a:r>
            <a:endParaRPr lang="en-GB" noProof="0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E803A2A-5E82-469D-B954-F695D96F9925}" type="datetime1">
              <a:rPr lang="en-GB" noProof="0" smtClean="0"/>
              <a:t>19/12/2024</a:t>
            </a:fld>
            <a:endParaRPr lang="en-GB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135695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7137995" y="1101970"/>
            <a:ext cx="4511040" cy="877824"/>
          </a:xfrm>
        </p:spPr>
        <p:txBody>
          <a:bodyPr rtlCol="0" anchor="b"/>
          <a:lstStyle>
            <a:lvl1pPr algn="l">
              <a:buNone/>
              <a:defRPr sz="1800" b="1"/>
            </a:lvl1pPr>
          </a:lstStyle>
          <a:p>
            <a:pPr rtl="0"/>
            <a:r>
              <a:rPr lang="en-GB" noProof="0" dirty="0"/>
              <a:t>Edit Master title style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203200" y="776287"/>
            <a:ext cx="6803136" cy="5805083"/>
          </a:xfrm>
        </p:spPr>
        <p:txBody>
          <a:bodyPr rtlCol="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rtl="0" eaLnBrk="1" latinLnBrk="0" hangingPunct="1"/>
            <a:r>
              <a:rPr lang="en-US" noProof="0"/>
              <a:t>Click to edit Master text styles</a:t>
            </a:r>
          </a:p>
          <a:p>
            <a:pPr lvl="1" rtl="0" eaLnBrk="1" latinLnBrk="0" hangingPunct="1"/>
            <a:r>
              <a:rPr lang="en-US" noProof="0"/>
              <a:t>Second level</a:t>
            </a:r>
          </a:p>
          <a:p>
            <a:pPr lvl="2" rtl="0" eaLnBrk="1" latinLnBrk="0" hangingPunct="1"/>
            <a:r>
              <a:rPr lang="en-US" noProof="0"/>
              <a:t>Third level</a:t>
            </a:r>
          </a:p>
          <a:p>
            <a:pPr lvl="3" rtl="0" eaLnBrk="1" latinLnBrk="0" hangingPunct="1"/>
            <a:r>
              <a:rPr lang="en-US" noProof="0"/>
              <a:t>Fourth level</a:t>
            </a:r>
          </a:p>
          <a:p>
            <a:pPr lvl="4" rtl="0" eaLnBrk="1" latinLnBrk="0" hangingPunct="1"/>
            <a:r>
              <a:rPr lang="en-US" noProof="0"/>
              <a:t>Fifth level</a:t>
            </a:r>
            <a:endParaRPr kumimoji="0" lang="en-GB" noProof="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7137995" y="2010727"/>
            <a:ext cx="4511040" cy="4580573"/>
          </a:xfrm>
        </p:spPr>
        <p:txBody>
          <a:bodyPr rtlCol="0"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rtl="0" eaLnBrk="1" latinLnBrk="0" hangingPunct="1"/>
            <a:r>
              <a:rPr lang="en-US" noProof="0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TIA MPR NOVEMBER, 2024</a:t>
            </a:r>
            <a:endParaRPr lang="en-GB" noProof="0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12894C6-50D3-4CFC-9F17-0A8F891ED608}" type="datetime1">
              <a:rPr lang="en-GB" noProof="0" smtClean="0"/>
              <a:t>19/12/2024</a:t>
            </a:fld>
            <a:endParaRPr lang="en-GB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498685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53913" y="1109161"/>
            <a:ext cx="782404" cy="4681637"/>
          </a:xfrm>
        </p:spPr>
        <p:txBody>
          <a:bodyPr vert="vert270" lIns="45720" tIns="0" rIns="45720" rtlCol="0" anchor="t"/>
          <a:lstStyle>
            <a:lvl1pPr algn="ctr">
              <a:buNone/>
              <a:defRPr sz="2000" b="1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3" name="Picture Placeholder 2" descr="An empty placeholder to add an image. Click on the placeholder and select the image that you wish to add"/>
          <p:cNvSpPr>
            <a:spLocks noGrp="1"/>
          </p:cNvSpPr>
          <p:nvPr>
            <p:ph type="pic" idx="1"/>
          </p:nvPr>
        </p:nvSpPr>
        <p:spPr>
          <a:xfrm>
            <a:off x="538228" y="1143000"/>
            <a:ext cx="6096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 rtlCol="0"/>
          <a:lstStyle>
            <a:lvl1pPr marL="0" indent="0">
              <a:buNone/>
              <a:defRPr sz="3200"/>
            </a:lvl1pPr>
          </a:lstStyle>
          <a:p>
            <a:pPr rtl="0"/>
            <a:r>
              <a:rPr lang="en-US" noProof="0"/>
              <a:t>Click icon to add picture</a:t>
            </a:r>
            <a:endParaRPr kumimoji="0" lang="en-GB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17924" y="3274309"/>
            <a:ext cx="3454400" cy="2516489"/>
          </a:xfrm>
        </p:spPr>
        <p:txBody>
          <a:bodyPr lIns="0" tIns="0" rIns="45720" rtlCol="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rtl="0" eaLnBrk="1" latinLnBrk="0" hangingPunct="1"/>
            <a:r>
              <a:rPr lang="en-US" noProof="0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TIA MPR NOVEMBER, 2024</a:t>
            </a:r>
            <a:endParaRPr lang="en-GB" noProof="0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271C4BD-F00C-4E0E-8953-28AF3734E658}" type="datetime1">
              <a:rPr lang="en-GB" noProof="0" smtClean="0"/>
              <a:t>19/12/2024</a:t>
            </a:fld>
            <a:endParaRPr lang="en-GB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883619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>
            <a:lvl1pPr>
              <a:defRPr/>
            </a:lvl1pPr>
            <a:lvl5pPr>
              <a:defRPr/>
            </a:lvl5pPr>
          </a:lstStyle>
          <a:p>
            <a:pPr lvl="0" rtl="0" eaLnBrk="1" latinLnBrk="0" hangingPunct="1"/>
            <a:r>
              <a:rPr lang="en-US" noProof="0"/>
              <a:t>Click to edit Master text styles</a:t>
            </a:r>
          </a:p>
          <a:p>
            <a:pPr lvl="1" rtl="0" eaLnBrk="1" latinLnBrk="0" hangingPunct="1"/>
            <a:r>
              <a:rPr lang="en-US" noProof="0"/>
              <a:t>Second level</a:t>
            </a:r>
          </a:p>
          <a:p>
            <a:pPr lvl="2" rtl="0" eaLnBrk="1" latinLnBrk="0" hangingPunct="1"/>
            <a:r>
              <a:rPr lang="en-US" noProof="0"/>
              <a:t>Third level</a:t>
            </a:r>
          </a:p>
          <a:p>
            <a:pPr lvl="3" rtl="0" eaLnBrk="1" latinLnBrk="0" hangingPunct="1"/>
            <a:r>
              <a:rPr lang="en-US" noProof="0"/>
              <a:t>Fourth level</a:t>
            </a:r>
          </a:p>
          <a:p>
            <a:pPr lvl="4" rtl="0" eaLnBrk="1" latinLnBrk="0" hangingPunct="1"/>
            <a:r>
              <a:rPr lang="en-US" noProof="0"/>
              <a:t>Fifth level</a:t>
            </a:r>
            <a:endParaRPr kumimoji="0" lang="en-GB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TIA MPR NOVEMBER, 2024</a:t>
            </a:r>
            <a:endParaRPr lang="en-GB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5009D6B-E3B4-46D5-A2A6-84F2FA6011D9}" type="datetime1">
              <a:rPr lang="en-GB" noProof="0" smtClean="0"/>
              <a:t>19/12/2024</a:t>
            </a:fld>
            <a:endParaRPr lang="en-GB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467844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 hasCustomPrompt="1"/>
          </p:nvPr>
        </p:nvSpPr>
        <p:spPr>
          <a:xfrm>
            <a:off x="9042400" y="1143000"/>
            <a:ext cx="2540000" cy="5448300"/>
          </a:xfrm>
        </p:spPr>
        <p:txBody>
          <a:bodyPr vert="eaVert" rtlCol="0"/>
          <a:lstStyle>
            <a:lvl1pPr>
              <a:defRPr/>
            </a:lvl1pPr>
          </a:lstStyle>
          <a:p>
            <a:pPr rtl="0"/>
            <a:r>
              <a:rPr lang="en-GB" noProof="0" dirty="0"/>
              <a:t>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 hasCustomPrompt="1"/>
          </p:nvPr>
        </p:nvSpPr>
        <p:spPr>
          <a:xfrm>
            <a:off x="609600" y="1143000"/>
            <a:ext cx="8331200" cy="5448300"/>
          </a:xfrm>
        </p:spPr>
        <p:txBody>
          <a:bodyPr vert="eaVert" rtlCol="0"/>
          <a:lstStyle>
            <a:lvl5pPr>
              <a:defRPr/>
            </a:lvl5pPr>
          </a:lstStyle>
          <a:p>
            <a:pPr lvl="0" rtl="0" eaLnBrk="1" latinLnBrk="0" hangingPunct="1"/>
            <a:r>
              <a:rPr lang="en-GB" noProof="0" dirty="0"/>
              <a:t>Click to edit Master text styles</a:t>
            </a:r>
          </a:p>
          <a:p>
            <a:pPr lvl="1" rtl="0" eaLnBrk="1" latinLnBrk="0" hangingPunct="1"/>
            <a:r>
              <a:rPr lang="en-GB" noProof="0" dirty="0"/>
              <a:t>Second level</a:t>
            </a:r>
          </a:p>
          <a:p>
            <a:pPr lvl="2" rtl="0" eaLnBrk="1" latinLnBrk="0" hangingPunct="1"/>
            <a:r>
              <a:rPr lang="en-GB" noProof="0" dirty="0"/>
              <a:t>Third level</a:t>
            </a:r>
          </a:p>
          <a:p>
            <a:pPr lvl="3" rtl="0" eaLnBrk="1" latinLnBrk="0" hangingPunct="1"/>
            <a:r>
              <a:rPr lang="en-GB" noProof="0" dirty="0"/>
              <a:t>Fourth level</a:t>
            </a:r>
          </a:p>
          <a:p>
            <a:pPr lvl="4" rtl="0" eaLnBrk="1" latinLnBrk="0" hangingPunct="1"/>
            <a:r>
              <a:rPr lang="en-GB" noProof="0" dirty="0"/>
              <a:t>Fifth level</a:t>
            </a:r>
            <a:endParaRPr kumimoji="0" lang="en-GB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TIA MPR NOVEMBER, 2024</a:t>
            </a:r>
            <a:endParaRPr lang="en-GB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79F51B2-868B-4568-9349-79C3D6870C78}" type="datetime1">
              <a:rPr lang="en-GB" noProof="0" smtClean="0"/>
              <a:t>19/12/2024</a:t>
            </a:fld>
            <a:endParaRPr lang="en-GB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978088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19"/>
            <a:ext cx="12192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 eaLnBrk="1" latinLnBrk="0" hangingPunct="1"/>
            <a:endParaRPr kumimoji="0" lang="en-GB" sz="1800" noProof="0" dirty="0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12192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 eaLnBrk="1" latinLnBrk="0" hangingPunct="1"/>
            <a:endParaRPr kumimoji="0" lang="en-GB" sz="1800" noProof="0" dirty="0"/>
          </a:p>
        </p:txBody>
      </p:sp>
      <p:sp>
        <p:nvSpPr>
          <p:cNvPr id="30" name="Rectangle 29"/>
          <p:cNvSpPr/>
          <p:nvPr/>
        </p:nvSpPr>
        <p:spPr>
          <a:xfrm>
            <a:off x="1" y="308277"/>
            <a:ext cx="12192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 eaLnBrk="1" latinLnBrk="0" hangingPunct="1"/>
            <a:endParaRPr kumimoji="0" lang="en-GB" sz="1800" noProof="0" dirty="0"/>
          </a:p>
        </p:txBody>
      </p:sp>
      <p:sp>
        <p:nvSpPr>
          <p:cNvPr id="31" name="Rectangle 30"/>
          <p:cNvSpPr/>
          <p:nvPr/>
        </p:nvSpPr>
        <p:spPr>
          <a:xfrm flipV="1">
            <a:off x="7213577" y="360247"/>
            <a:ext cx="4978425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 eaLnBrk="1" latinLnBrk="0" hangingPunct="1"/>
            <a:endParaRPr kumimoji="0" lang="en-GB" sz="1800" noProof="0" dirty="0"/>
          </a:p>
        </p:txBody>
      </p:sp>
      <p:sp>
        <p:nvSpPr>
          <p:cNvPr id="32" name="Rectangle 31"/>
          <p:cNvSpPr/>
          <p:nvPr/>
        </p:nvSpPr>
        <p:spPr>
          <a:xfrm flipV="1">
            <a:off x="7213601" y="440113"/>
            <a:ext cx="49784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 eaLnBrk="1" latinLnBrk="0" hangingPunct="1"/>
            <a:endParaRPr kumimoji="0" lang="en-GB" sz="1800" noProof="0" dirty="0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7209785" y="497504"/>
            <a:ext cx="408432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 eaLnBrk="1" latinLnBrk="0" hangingPunct="1"/>
            <a:endParaRPr kumimoji="0" lang="en-GB" sz="1800" noProof="0" dirty="0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9831528" y="588943"/>
            <a:ext cx="21336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 eaLnBrk="1" latinLnBrk="0" hangingPunct="1"/>
            <a:endParaRPr kumimoji="0" lang="en-GB" sz="1800" noProof="0" dirty="0"/>
          </a:p>
        </p:txBody>
      </p:sp>
      <p:sp>
        <p:nvSpPr>
          <p:cNvPr id="35" name="Rectangle 34"/>
          <p:cNvSpPr/>
          <p:nvPr/>
        </p:nvSpPr>
        <p:spPr bwMode="invGray">
          <a:xfrm>
            <a:off x="12113288" y="-2001"/>
            <a:ext cx="76835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 eaLnBrk="1" latinLnBrk="0" hangingPunct="1"/>
            <a:endParaRPr kumimoji="0" lang="en-GB" sz="1800" noProof="0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12059308" y="-2001"/>
            <a:ext cx="3657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 eaLnBrk="1" latinLnBrk="0" hangingPunct="1"/>
            <a:endParaRPr kumimoji="0" lang="en-GB" sz="1800" noProof="0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12033904" y="-2001"/>
            <a:ext cx="12192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 eaLnBrk="1" latinLnBrk="0" hangingPunct="1"/>
            <a:endParaRPr kumimoji="0" lang="en-GB" sz="1800" noProof="0" dirty="0"/>
          </a:p>
        </p:txBody>
      </p:sp>
      <p:sp>
        <p:nvSpPr>
          <p:cNvPr id="38" name="Rectangle 37"/>
          <p:cNvSpPr/>
          <p:nvPr/>
        </p:nvSpPr>
        <p:spPr bwMode="invGray">
          <a:xfrm>
            <a:off x="11967231" y="-2001"/>
            <a:ext cx="36576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 eaLnBrk="1" latinLnBrk="0" hangingPunct="1"/>
            <a:endParaRPr kumimoji="0" lang="en-GB" sz="1800" noProof="0" dirty="0"/>
          </a:p>
        </p:txBody>
      </p:sp>
      <p:sp>
        <p:nvSpPr>
          <p:cNvPr id="39" name="Rectangle 38"/>
          <p:cNvSpPr/>
          <p:nvPr/>
        </p:nvSpPr>
        <p:spPr bwMode="invGray">
          <a:xfrm>
            <a:off x="11887569" y="380"/>
            <a:ext cx="73152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 eaLnBrk="1" latinLnBrk="0" hangingPunct="1"/>
            <a:endParaRPr kumimoji="0" lang="en-GB" sz="1800" noProof="0" dirty="0"/>
          </a:p>
        </p:txBody>
      </p:sp>
      <p:sp>
        <p:nvSpPr>
          <p:cNvPr id="40" name="Rectangle 39"/>
          <p:cNvSpPr/>
          <p:nvPr/>
        </p:nvSpPr>
        <p:spPr bwMode="invGray">
          <a:xfrm>
            <a:off x="11831300" y="380"/>
            <a:ext cx="12192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 eaLnBrk="1" latinLnBrk="0" hangingPunct="1"/>
            <a:endParaRPr kumimoji="0" lang="en-GB" sz="1800" noProof="0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1143000"/>
            <a:ext cx="10972800" cy="1066800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09600" y="2249424"/>
            <a:ext cx="10972800" cy="4325112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7010400" y="612648"/>
            <a:ext cx="1767840" cy="457200"/>
          </a:xfrm>
          <a:prstGeom prst="rect">
            <a:avLst/>
          </a:prstGeom>
        </p:spPr>
        <p:txBody>
          <a:bodyPr vert="horz" rtlCol="0"/>
          <a:lstStyle>
            <a:lvl1pPr algn="r" eaLnBrk="1" latinLnBrk="0" hangingPunct="1">
              <a:defRPr kumimoji="0" sz="1100">
                <a:solidFill>
                  <a:schemeClr val="accent2">
                    <a:lumMod val="75000"/>
                  </a:schemeClr>
                </a:solidFill>
              </a:defRPr>
            </a:lvl1pPr>
          </a:lstStyle>
          <a:p>
            <a:pPr rtl="0"/>
            <a:r>
              <a:rPr lang="en-GB" noProof="0"/>
              <a:t>TIA MPR NOVEMBER, 2024</a:t>
            </a:r>
            <a:endParaRPr lang="en-GB" noProof="0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8782048" y="612648"/>
            <a:ext cx="1276352" cy="457200"/>
          </a:xfrm>
          <a:prstGeom prst="rect">
            <a:avLst/>
          </a:prstGeom>
        </p:spPr>
        <p:txBody>
          <a:bodyPr vert="horz" rtlCol="0"/>
          <a:lstStyle>
            <a:lvl1pPr algn="l" eaLnBrk="1" latinLnBrk="0" hangingPunct="1">
              <a:defRPr kumimoji="0" sz="1100">
                <a:solidFill>
                  <a:schemeClr val="accent2">
                    <a:lumMod val="75000"/>
                  </a:schemeClr>
                </a:solidFill>
              </a:defRPr>
            </a:lvl1pPr>
          </a:lstStyle>
          <a:p>
            <a:pPr rtl="0"/>
            <a:fld id="{B46E634D-AD61-41FC-B9B5-79A05DAD24AB}" type="datetime1">
              <a:rPr lang="en-GB" noProof="0" smtClean="0"/>
              <a:t>19/12/2024</a:t>
            </a:fld>
            <a:endParaRPr lang="en-GB" noProof="0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0899648" y="2272"/>
            <a:ext cx="1016000" cy="365760"/>
          </a:xfrm>
          <a:prstGeom prst="rect">
            <a:avLst/>
          </a:prstGeom>
        </p:spPr>
        <p:txBody>
          <a:bodyPr vert="horz" rtlCol="0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pPr rtl="0"/>
            <a:fld id="{401CF334-2D5C-4859-84A6-CA7E6E43FAEB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1321717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dt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>
            <a:lumMod val="75000"/>
          </a:schemeClr>
        </a:buClr>
        <a:buFont typeface="Georgia"/>
        <a:buChar char="•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>
            <a:lumMod val="75000"/>
          </a:schemeClr>
        </a:buClr>
        <a:buFont typeface="Georgia"/>
        <a:buChar char="▫"/>
        <a:defRPr kumimoji="0" sz="2600" kern="1200">
          <a:solidFill>
            <a:schemeClr val="tx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>
            <a:lumMod val="50000"/>
          </a:schemeClr>
        </a:buClr>
        <a:buFont typeface="Wingdings 2" panose="05020102010507070707" pitchFamily="18" charset="2"/>
        <a:buChar char="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>
            <a:lumMod val="50000"/>
          </a:schemeClr>
        </a:buClr>
        <a:buFont typeface="Wingdings 2" panose="05020102010507070707" pitchFamily="18" charset="2"/>
        <a:buChar char="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1">
            <a:lumMod val="50000"/>
          </a:schemeClr>
        </a:buClr>
        <a:buFont typeface="Wingdings 2" panose="05020102010507070707" pitchFamily="18" charset="2"/>
        <a:buChar char="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1">
            <a:lumMod val="50000"/>
          </a:schemeClr>
        </a:buClr>
        <a:buFont typeface="Wingdings 2" panose="05020102010507070707" pitchFamily="18" charset="2"/>
        <a:buChar char="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1">
            <a:lumMod val="50000"/>
          </a:schemeClr>
        </a:buClr>
        <a:buFont typeface="Wingdings 2" panose="05020102010507070707" pitchFamily="18" charset="2"/>
        <a:buChar char="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1">
            <a:lumMod val="50000"/>
          </a:schemeClr>
        </a:buClr>
        <a:buFont typeface="Wingdings 2" panose="05020102010507070707" pitchFamily="18" charset="2"/>
        <a:buChar char=""/>
        <a:defRPr kumimoji="0" sz="1500" kern="1200">
          <a:solidFill>
            <a:schemeClr val="tx2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1">
            <a:lumMod val="50000"/>
          </a:schemeClr>
        </a:buClr>
        <a:buFont typeface="Wingdings 2" panose="05020102010507070707" pitchFamily="18" charset="2"/>
        <a:buChar char="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0" orient="horz" pos="2160" userDrawn="1">
          <p15:clr>
            <a:srgbClr val="F26B43"/>
          </p15:clr>
        </p15:guide>
        <p15:guide id="1" pos="3840" userDrawn="1">
          <p15:clr>
            <a:srgbClr val="F26B43"/>
          </p15:clr>
        </p15:guide>
        <p15:guide id="2" orient="horz" pos="4152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213361"/>
            <a:ext cx="11277600" cy="3215640"/>
          </a:xfrm>
        </p:spPr>
        <p:txBody>
          <a:bodyPr rtlCol="0">
            <a:normAutofit fontScale="90000"/>
          </a:bodyPr>
          <a:lstStyle/>
          <a:p>
            <a:pPr algn="ctr" rtl="0"/>
            <a:br>
              <a:rPr lang="en-GB" sz="4000" b="1" dirty="0">
                <a:latin typeface="Corbel" panose="020B0503020204020204" pitchFamily="34" charset="0"/>
              </a:rPr>
            </a:br>
            <a:br>
              <a:rPr lang="en-GB" sz="4000" b="1" dirty="0">
                <a:latin typeface="Corbel" panose="020B0503020204020204" pitchFamily="34" charset="0"/>
              </a:rPr>
            </a:br>
            <a:br>
              <a:rPr lang="en-GB" sz="4000" b="1" dirty="0">
                <a:latin typeface="Corbel" panose="020B0503020204020204" pitchFamily="34" charset="0"/>
              </a:rPr>
            </a:br>
            <a:r>
              <a:rPr lang="en-GB" sz="4000" b="1" dirty="0">
                <a:latin typeface="Corbel" panose="020B0503020204020204" pitchFamily="34" charset="0"/>
              </a:rPr>
              <a:t>MONTHLY PERFORMANCE REVIEW (MPR) FOR THE MONTH OF NOVEMBER, 2024</a:t>
            </a:r>
            <a:br>
              <a:rPr lang="en-GB" sz="4000" b="1" dirty="0">
                <a:latin typeface="Corbel" panose="020B0503020204020204" pitchFamily="34" charset="0"/>
              </a:rPr>
            </a:br>
            <a:br>
              <a:rPr lang="en-GB" sz="4000" b="1" dirty="0"/>
            </a:br>
            <a:r>
              <a:rPr lang="en-GB" sz="3100" b="1" dirty="0">
                <a:latin typeface="Corbel" panose="020B0503020204020204" pitchFamily="34" charset="0"/>
              </a:rPr>
              <a:t>TAX INTELLIGENCE &amp; ANALYSIS UNIT</a:t>
            </a:r>
            <a:br>
              <a:rPr lang="en-GB" sz="3100" b="1" dirty="0">
                <a:latin typeface="Corbel" panose="020B0503020204020204" pitchFamily="34" charset="0"/>
              </a:rPr>
            </a:br>
            <a:r>
              <a:rPr lang="en-GB" sz="3100" b="1" dirty="0">
                <a:latin typeface="Corbel" panose="020B0503020204020204" pitchFamily="34" charset="0"/>
              </a:rPr>
              <a:t>STANDARD &amp; COMPLIANCE GROUP</a:t>
            </a:r>
            <a:br>
              <a:rPr lang="en-GB" dirty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9600" y="4023360"/>
            <a:ext cx="11445240" cy="2392680"/>
          </a:xfrm>
        </p:spPr>
        <p:txBody>
          <a:bodyPr rtlCol="0">
            <a:normAutofit/>
          </a:bodyPr>
          <a:lstStyle/>
          <a:p>
            <a:pPr algn="ctr" rtl="0"/>
            <a:r>
              <a:rPr lang="en-GB" b="1" dirty="0">
                <a:latin typeface="Corbel" panose="020B0503020204020204" pitchFamily="34" charset="0"/>
              </a:rPr>
              <a:t>PRESENTED</a:t>
            </a:r>
          </a:p>
          <a:p>
            <a:pPr algn="ctr" rtl="0"/>
            <a:r>
              <a:rPr lang="en-GB" b="1" dirty="0">
                <a:latin typeface="Corbel" panose="020B0503020204020204" pitchFamily="34" charset="0"/>
              </a:rPr>
              <a:t>BY</a:t>
            </a:r>
          </a:p>
          <a:p>
            <a:pPr algn="ctr" rtl="0"/>
            <a:r>
              <a:rPr lang="en-GB" b="1" dirty="0">
                <a:latin typeface="Corbel" panose="020B0503020204020204" pitchFamily="34" charset="0"/>
              </a:rPr>
              <a:t>MR. WILSON LENGTU</a:t>
            </a:r>
          </a:p>
          <a:p>
            <a:pPr algn="ctr" rtl="0"/>
            <a:r>
              <a:rPr lang="en-GB" b="1" dirty="0">
                <a:latin typeface="Corbel" panose="020B0503020204020204" pitchFamily="34" charset="0"/>
              </a:rPr>
              <a:t>2024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8B8DC1D-751B-2CE6-ADB9-7CD0C309F98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03117" y="4714875"/>
            <a:ext cx="2143125" cy="2143125"/>
          </a:xfrm>
          <a:prstGeom prst="rect">
            <a:avLst/>
          </a:prstGeom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06823A3-AEA9-E915-0637-2682A2104C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n-GB" noProof="0"/>
              <a:t>TIA MPR NOVEMBER, 2024</a:t>
            </a:r>
            <a:endParaRPr lang="en-GB" noProof="0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5AEEBB-4AB1-B34B-3EAC-B3E006C774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01CF334-2D5C-4859-84A6-CA7E6E43FAEB}" type="slidenum">
              <a:rPr lang="en-GB" noProof="0" smtClean="0"/>
              <a:t>1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706305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 dirty="0">
                <a:latin typeface="Corbel" panose="020B0503020204020204" pitchFamily="34" charset="0"/>
              </a:rPr>
              <a:t>TABLE OF CONTENTS</a:t>
            </a:r>
            <a:endParaRPr lang="en-GB" dirty="0">
              <a:latin typeface="Corbel" panose="020B0503020204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rtl="0"/>
            <a:r>
              <a:rPr lang="en-GB" dirty="0">
                <a:latin typeface="Corbel" panose="020B0503020204020204" pitchFamily="34" charset="0"/>
              </a:rPr>
              <a:t>Introduction</a:t>
            </a:r>
          </a:p>
          <a:p>
            <a:pPr rtl="0"/>
            <a:r>
              <a:rPr lang="en-GB" dirty="0">
                <a:latin typeface="Corbel" panose="020B0503020204020204" pitchFamily="34" charset="0"/>
              </a:rPr>
              <a:t>Key Performance Metrics</a:t>
            </a:r>
          </a:p>
          <a:p>
            <a:pPr rtl="0"/>
            <a:r>
              <a:rPr lang="en-GB" dirty="0">
                <a:latin typeface="Corbel" panose="020B0503020204020204" pitchFamily="34" charset="0"/>
              </a:rPr>
              <a:t>Departmental Achievements</a:t>
            </a:r>
          </a:p>
          <a:p>
            <a:pPr rtl="0"/>
            <a:r>
              <a:rPr lang="en-GB" dirty="0">
                <a:latin typeface="Corbel" panose="020B0503020204020204" pitchFamily="34" charset="0"/>
              </a:rPr>
              <a:t>Challenges and Issues</a:t>
            </a:r>
          </a:p>
          <a:p>
            <a:pPr rtl="0"/>
            <a:r>
              <a:rPr lang="en-GB" dirty="0">
                <a:latin typeface="Corbel" panose="020B0503020204020204" pitchFamily="34" charset="0"/>
              </a:rPr>
              <a:t>Recommendations</a:t>
            </a:r>
          </a:p>
          <a:p>
            <a:pPr rtl="0"/>
            <a:r>
              <a:rPr lang="en-GB" dirty="0">
                <a:latin typeface="Corbel" panose="020B0503020204020204" pitchFamily="34" charset="0"/>
              </a:rPr>
              <a:t>Next Month’s Goals</a:t>
            </a:r>
          </a:p>
          <a:p>
            <a:pPr rtl="0"/>
            <a:r>
              <a:rPr lang="en-GB" dirty="0">
                <a:latin typeface="Corbel" panose="020B0503020204020204" pitchFamily="34" charset="0"/>
              </a:rPr>
              <a:t>Conclusion</a:t>
            </a:r>
          </a:p>
          <a:p>
            <a:pPr rtl="0"/>
            <a:endParaRPr lang="en-GB" dirty="0">
              <a:latin typeface="Corbel" panose="020B0503020204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80345BF-5392-F1D4-E7C2-713D53B93F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9275" y="4643437"/>
            <a:ext cx="2143125" cy="2143125"/>
          </a:xfrm>
          <a:prstGeom prst="rect">
            <a:avLst/>
          </a:prstGeom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8E3531E-68C2-E1C6-A84F-72090CA4EB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n-GB" noProof="0"/>
              <a:t>TIA MPR NOVEMBER, 2024</a:t>
            </a:r>
            <a:endParaRPr lang="en-GB" noProof="0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F92115-C52B-FF4A-84F5-D2915E6CED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01CF334-2D5C-4859-84A6-CA7E6E43FAEB}" type="slidenum">
              <a:rPr lang="en-GB" noProof="0" smtClean="0"/>
              <a:t>2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851896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0520" y="283464"/>
            <a:ext cx="3368040" cy="874776"/>
          </a:xfrm>
        </p:spPr>
        <p:txBody>
          <a:bodyPr rtlCol="0"/>
          <a:lstStyle/>
          <a:p>
            <a:pPr rtl="0"/>
            <a:r>
              <a:rPr lang="en-US" dirty="0">
                <a:latin typeface="Corbel" panose="020B0503020204020204" pitchFamily="34" charset="0"/>
              </a:rPr>
              <a:t>I</a:t>
            </a:r>
            <a:r>
              <a:rPr lang="en-GB" dirty="0" err="1">
                <a:latin typeface="Corbel" panose="020B0503020204020204" pitchFamily="34" charset="0"/>
              </a:rPr>
              <a:t>ntroduction</a:t>
            </a:r>
            <a:endParaRPr lang="en-GB" dirty="0">
              <a:latin typeface="Corbel" panose="020B0503020204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051560"/>
            <a:ext cx="10972800" cy="5522976"/>
          </a:xfrm>
        </p:spPr>
        <p:txBody>
          <a:bodyPr rtlCol="0">
            <a:normAutofit/>
          </a:bodyPr>
          <a:lstStyle/>
          <a:p>
            <a:pPr rtl="0">
              <a:buFont typeface="Wingdings" panose="05000000000000000000" pitchFamily="2" charset="2"/>
              <a:buChar char="q"/>
            </a:pPr>
            <a:r>
              <a:rPr lang="en-GB" sz="3200" kern="0" dirty="0">
                <a:solidFill>
                  <a:srgbClr val="000000"/>
                </a:solidFill>
                <a:effectLst/>
                <a:latin typeface="Corbel" panose="020B050302020402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The TIA unit of the Standard and compliance Directorate provides tax intelligence, analyse data and serves as data bank for PSIRS. </a:t>
            </a:r>
          </a:p>
          <a:p>
            <a:pPr rtl="0">
              <a:buFont typeface="Wingdings" panose="05000000000000000000" pitchFamily="2" charset="2"/>
              <a:buChar char="q"/>
            </a:pPr>
            <a:r>
              <a:rPr lang="en-GB" sz="3200" kern="0" dirty="0">
                <a:solidFill>
                  <a:srgbClr val="000000"/>
                </a:solidFill>
                <a:latin typeface="Corbel" panose="020B0503020204020204" pitchFamily="34" charset="0"/>
                <a:cs typeface="Calibri" panose="020F0502020204030204" pitchFamily="34" charset="0"/>
              </a:rPr>
              <a:t>The core mandate of the unit includes: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en-GB" sz="3200" kern="0" dirty="0">
                <a:solidFill>
                  <a:srgbClr val="000000"/>
                </a:solidFill>
                <a:latin typeface="Corbel" panose="020B0503020204020204" pitchFamily="34" charset="0"/>
                <a:cs typeface="Calibri" panose="020F0502020204030204" pitchFamily="34" charset="0"/>
              </a:rPr>
              <a:t>Data gathering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en-GB" sz="3200" kern="0" dirty="0">
                <a:solidFill>
                  <a:srgbClr val="000000"/>
                </a:solidFill>
                <a:latin typeface="Corbel" panose="020B0503020204020204" pitchFamily="34" charset="0"/>
                <a:cs typeface="Calibri" panose="020F0502020204030204" pitchFamily="34" charset="0"/>
              </a:rPr>
              <a:t>Data transformation &amp; analysis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en-GB" sz="3200" kern="0" dirty="0">
                <a:solidFill>
                  <a:srgbClr val="000000"/>
                </a:solidFill>
                <a:latin typeface="Corbel" panose="020B0503020204020204" pitchFamily="34" charset="0"/>
                <a:cs typeface="Calibri" panose="020F0502020204030204" pitchFamily="34" charset="0"/>
              </a:rPr>
              <a:t>Provision of  data to support other units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en-GB" sz="3200" kern="0" dirty="0">
                <a:solidFill>
                  <a:srgbClr val="000000"/>
                </a:solidFill>
                <a:latin typeface="Corbel" panose="020B0503020204020204" pitchFamily="34" charset="0"/>
                <a:cs typeface="Calibri" panose="020F0502020204030204" pitchFamily="34" charset="0"/>
              </a:rPr>
              <a:t>Provision data-driven insights to management </a:t>
            </a:r>
          </a:p>
          <a:p>
            <a:pPr lvl="2">
              <a:buFont typeface="Arial" panose="020B0604020202020204" pitchFamily="34" charset="0"/>
              <a:buChar char="•"/>
            </a:pPr>
            <a:endParaRPr lang="en-GB" sz="3200" kern="0" dirty="0">
              <a:solidFill>
                <a:srgbClr val="000000"/>
              </a:solidFill>
              <a:latin typeface="Corbel" panose="020B0503020204020204" pitchFamily="34" charset="0"/>
              <a:cs typeface="Calibri" panose="020F0502020204030204" pitchFamily="34" charset="0"/>
            </a:endParaRPr>
          </a:p>
          <a:p>
            <a:pPr marL="109728" indent="0" rtl="0">
              <a:buNone/>
            </a:pPr>
            <a:endParaRPr lang="en-GB" sz="3200" dirty="0">
              <a:latin typeface="Corbel" panose="020B0503020204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939C4DE-4EB6-1CFC-C19E-42D8E6BAD56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98355" y="4734877"/>
            <a:ext cx="2143125" cy="2143125"/>
          </a:xfrm>
          <a:prstGeom prst="rect">
            <a:avLst/>
          </a:prstGeom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3BA7384-839A-5011-0EFC-2CEBD5D23C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n-GB" noProof="0"/>
              <a:t>TIA MPR NOVEMBER, 2024</a:t>
            </a:r>
            <a:endParaRPr lang="en-GB" noProof="0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3CA838-8D26-FD95-0E4F-6AEF1D4441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01CF334-2D5C-4859-84A6-CA7E6E43FAEB}" type="slidenum">
              <a:rPr lang="en-GB" noProof="0" smtClean="0"/>
              <a:t>3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997860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66700"/>
            <a:ext cx="10972800" cy="870205"/>
          </a:xfrm>
        </p:spPr>
        <p:txBody>
          <a:bodyPr rtlCol="0"/>
          <a:lstStyle/>
          <a:p>
            <a:pPr rtl="0"/>
            <a:r>
              <a:rPr lang="en-GB" dirty="0">
                <a:latin typeface="Corbel" panose="020B0503020204020204" pitchFamily="34" charset="0"/>
              </a:rPr>
              <a:t>Key Performance Metrics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sz="half" idx="1"/>
          </p:nvPr>
        </p:nvSpPr>
        <p:spPr>
          <a:xfrm>
            <a:off x="213360" y="963169"/>
            <a:ext cx="5384800" cy="905255"/>
          </a:xfrm>
        </p:spPr>
        <p:txBody>
          <a:bodyPr rtlCol="0"/>
          <a:lstStyle/>
          <a:p>
            <a:pPr rtl="0"/>
            <a:r>
              <a:rPr lang="en-GB" dirty="0">
                <a:latin typeface="Corbel" panose="020B0503020204020204" pitchFamily="34" charset="0"/>
              </a:rPr>
              <a:t>Annual Revenue target 300 million</a:t>
            </a:r>
          </a:p>
          <a:p>
            <a:pPr rtl="0"/>
            <a:r>
              <a:rPr lang="en-GB" dirty="0">
                <a:latin typeface="Corbel" panose="020B0503020204020204" pitchFamily="34" charset="0"/>
              </a:rPr>
              <a:t>Monthly Revenue Target 25 Million</a:t>
            </a:r>
          </a:p>
          <a:p>
            <a:pPr rtl="0"/>
            <a:endParaRPr lang="en-GB" dirty="0"/>
          </a:p>
        </p:txBody>
      </p:sp>
      <p:graphicFrame>
        <p:nvGraphicFramePr>
          <p:cNvPr id="3" name="Content Placeholder 2">
            <a:extLst>
              <a:ext uri="{FF2B5EF4-FFF2-40B4-BE49-F238E27FC236}">
                <a16:creationId xmlns:a16="http://schemas.microsoft.com/office/drawing/2014/main" id="{CA275969-E567-F6B4-7694-647FA8B6D273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2224816495"/>
              </p:ext>
            </p:extLst>
          </p:nvPr>
        </p:nvGraphicFramePr>
        <p:xfrm>
          <a:off x="243840" y="1813560"/>
          <a:ext cx="11734800" cy="4963059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3931920">
                  <a:extLst>
                    <a:ext uri="{9D8B030D-6E8A-4147-A177-3AD203B41FA5}">
                      <a16:colId xmlns:a16="http://schemas.microsoft.com/office/drawing/2014/main" val="2575075571"/>
                    </a:ext>
                  </a:extLst>
                </a:gridCol>
                <a:gridCol w="3901440">
                  <a:extLst>
                    <a:ext uri="{9D8B030D-6E8A-4147-A177-3AD203B41FA5}">
                      <a16:colId xmlns:a16="http://schemas.microsoft.com/office/drawing/2014/main" val="1583985363"/>
                    </a:ext>
                  </a:extLst>
                </a:gridCol>
                <a:gridCol w="3901440">
                  <a:extLst>
                    <a:ext uri="{9D8B030D-6E8A-4147-A177-3AD203B41FA5}">
                      <a16:colId xmlns:a16="http://schemas.microsoft.com/office/drawing/2014/main" val="4102425442"/>
                    </a:ext>
                  </a:extLst>
                </a:gridCol>
              </a:tblGrid>
              <a:tr h="350520">
                <a:tc>
                  <a:txBody>
                    <a:bodyPr/>
                    <a:lstStyle/>
                    <a:p>
                      <a:r>
                        <a:rPr lang="en-US" sz="2000" dirty="0">
                          <a:latin typeface="Corbel" panose="020B0503020204020204" pitchFamily="34" charset="0"/>
                        </a:rPr>
                        <a:t>KPI</a:t>
                      </a:r>
                      <a:endParaRPr lang="en-GB" sz="2000" dirty="0">
                        <a:latin typeface="Corbel" panose="020B0503020204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>
                          <a:latin typeface="Corbel" panose="020B0503020204020204" pitchFamily="34" charset="0"/>
                        </a:rPr>
                        <a:t>METRIC</a:t>
                      </a:r>
                      <a:endParaRPr lang="en-GB" sz="2000" dirty="0">
                        <a:latin typeface="Corbel" panose="020B0503020204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>
                          <a:latin typeface="Corbel" panose="020B0503020204020204" pitchFamily="34" charset="0"/>
                        </a:rPr>
                        <a:t>TIMELINE</a:t>
                      </a:r>
                      <a:endParaRPr lang="en-GB" sz="2000" dirty="0">
                        <a:latin typeface="Corbel" panose="020B0503020204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67867146"/>
                  </a:ext>
                </a:extLst>
              </a:tr>
              <a:tr h="108539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>
                          <a:latin typeface="Corbel" panose="020B0503020204020204" pitchFamily="34" charset="0"/>
                        </a:rPr>
                        <a:t>1. </a:t>
                      </a:r>
                      <a:r>
                        <a:rPr kumimoji="0" lang="en-US" sz="2000" kern="1200" dirty="0">
                          <a:solidFill>
                            <a:schemeClr val="tx1"/>
                          </a:solidFill>
                          <a:effectLst/>
                          <a:latin typeface="Corbel" panose="020B0503020204020204" pitchFamily="34" charset="0"/>
                          <a:ea typeface="+mn-ea"/>
                          <a:cs typeface="+mn-cs"/>
                        </a:rPr>
                        <a:t>To ensure proper gathering and analysis of data from all sources</a:t>
                      </a:r>
                      <a:endParaRPr kumimoji="0" lang="en-GB" sz="2000" kern="1200" dirty="0">
                        <a:solidFill>
                          <a:schemeClr val="tx1"/>
                        </a:solidFill>
                        <a:effectLst/>
                        <a:latin typeface="Corbel" panose="020B0503020204020204" pitchFamily="34" charset="0"/>
                        <a:ea typeface="+mn-ea"/>
                        <a:cs typeface="+mn-cs"/>
                      </a:endParaRPr>
                    </a:p>
                    <a:p>
                      <a:endParaRPr lang="en-GB" sz="2000" dirty="0">
                        <a:latin typeface="Corbel" panose="020B0503020204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>
                          <a:latin typeface="Corbel" panose="020B0503020204020204" pitchFamily="34" charset="0"/>
                        </a:rPr>
                        <a:t>Transformation of data collected to inform management decision </a:t>
                      </a:r>
                      <a:endParaRPr lang="en-GB" sz="2000" dirty="0">
                        <a:latin typeface="Corbel" panose="020B0503020204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>
                          <a:latin typeface="Corbel" panose="020B0503020204020204" pitchFamily="34" charset="0"/>
                        </a:rPr>
                        <a:t>Monthly basis, on/before 7</a:t>
                      </a:r>
                      <a:r>
                        <a:rPr lang="en-US" sz="2000" baseline="30000" dirty="0">
                          <a:latin typeface="Corbel" panose="020B0503020204020204" pitchFamily="34" charset="0"/>
                        </a:rPr>
                        <a:t>th</a:t>
                      </a:r>
                      <a:r>
                        <a:rPr lang="en-US" sz="2000" dirty="0">
                          <a:latin typeface="Corbel" panose="020B0503020204020204" pitchFamily="34" charset="0"/>
                        </a:rPr>
                        <a:t> of the month</a:t>
                      </a:r>
                      <a:endParaRPr lang="en-GB" sz="2000" dirty="0">
                        <a:latin typeface="Corbel" panose="020B0503020204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9619883"/>
                  </a:ext>
                </a:extLst>
              </a:tr>
              <a:tr h="1085393">
                <a:tc>
                  <a:txBody>
                    <a:bodyPr/>
                    <a:lstStyle/>
                    <a:p>
                      <a:pPr lvl="0"/>
                      <a:r>
                        <a:rPr lang="en-US" sz="2000" dirty="0">
                          <a:latin typeface="Corbel" panose="020B0503020204020204" pitchFamily="34" charset="0"/>
                        </a:rPr>
                        <a:t>2. </a:t>
                      </a:r>
                      <a:r>
                        <a:rPr kumimoji="0" lang="en-US" sz="2000" kern="1200" dirty="0">
                          <a:solidFill>
                            <a:schemeClr val="tx1"/>
                          </a:solidFill>
                          <a:effectLst/>
                          <a:latin typeface="Corbel" panose="020B0503020204020204" pitchFamily="34" charset="0"/>
                          <a:ea typeface="+mn-ea"/>
                          <a:cs typeface="+mn-cs"/>
                        </a:rPr>
                        <a:t>To support other groups with data-driven insights and intelligence</a:t>
                      </a:r>
                      <a:endParaRPr kumimoji="0" lang="en-GB" sz="2000" kern="1200" dirty="0">
                        <a:solidFill>
                          <a:schemeClr val="tx1"/>
                        </a:solidFill>
                        <a:effectLst/>
                        <a:latin typeface="Corbel" panose="020B050302020402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>
                          <a:latin typeface="Corbel" panose="020B0503020204020204" pitchFamily="34" charset="0"/>
                        </a:rPr>
                        <a:t>Collaborating with other groups to aid in the smooth running of the Service</a:t>
                      </a:r>
                      <a:endParaRPr lang="en-GB" sz="2000" dirty="0">
                        <a:latin typeface="Corbel" panose="020B0503020204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>
                          <a:latin typeface="Corbel" panose="020B0503020204020204" pitchFamily="34" charset="0"/>
                        </a:rPr>
                        <a:t>Routine service when demanded by any group</a:t>
                      </a:r>
                      <a:endParaRPr lang="en-GB" sz="2000" dirty="0">
                        <a:latin typeface="Corbel" panose="020B0503020204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8017512"/>
                  </a:ext>
                </a:extLst>
              </a:tr>
              <a:tr h="1085393">
                <a:tc>
                  <a:txBody>
                    <a:bodyPr/>
                    <a:lstStyle/>
                    <a:p>
                      <a:r>
                        <a:rPr lang="en-US" sz="2000" dirty="0">
                          <a:latin typeface="Corbel" panose="020B0503020204020204" pitchFamily="34" charset="0"/>
                        </a:rPr>
                        <a:t>3. </a:t>
                      </a:r>
                      <a:r>
                        <a:rPr kumimoji="0" lang="en-US" sz="2000" kern="1200" dirty="0">
                          <a:solidFill>
                            <a:schemeClr val="tx1"/>
                          </a:solidFill>
                          <a:effectLst/>
                          <a:latin typeface="Corbel" panose="020B0503020204020204" pitchFamily="34" charset="0"/>
                          <a:ea typeface="+mn-ea"/>
                          <a:cs typeface="+mn-cs"/>
                        </a:rPr>
                        <a:t>To ensure that performance rate is well spelt out in our IGR report</a:t>
                      </a:r>
                    </a:p>
                    <a:p>
                      <a:endParaRPr lang="en-GB" sz="2000" dirty="0">
                        <a:latin typeface="Corbel" panose="020B0503020204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>
                          <a:latin typeface="Corbel" panose="020B0503020204020204" pitchFamily="34" charset="0"/>
                        </a:rPr>
                        <a:t>This is the rate performance between the budgeted IGR  and actual performance </a:t>
                      </a:r>
                      <a:endParaRPr lang="en-GB" sz="2000" dirty="0">
                        <a:latin typeface="Corbel" panose="020B0503020204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>
                          <a:latin typeface="Corbel" panose="020B0503020204020204" pitchFamily="34" charset="0"/>
                        </a:rPr>
                        <a:t>On a month-to-month basis</a:t>
                      </a:r>
                      <a:endParaRPr lang="en-GB" sz="2000" dirty="0">
                        <a:latin typeface="Corbel" panose="020B0503020204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97997447"/>
                  </a:ext>
                </a:extLst>
              </a:tr>
              <a:tr h="1085393">
                <a:tc>
                  <a:txBody>
                    <a:bodyPr/>
                    <a:lstStyle/>
                    <a:p>
                      <a:r>
                        <a:rPr lang="en-US" sz="2000" dirty="0">
                          <a:latin typeface="Corbel" panose="020B0503020204020204" pitchFamily="34" charset="0"/>
                        </a:rPr>
                        <a:t>4. To ensure good collaboration with external agencies, organization in order to share intelligence.</a:t>
                      </a:r>
                      <a:endParaRPr lang="en-GB" sz="2000" dirty="0">
                        <a:latin typeface="Corbel" panose="020B0503020204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>
                          <a:latin typeface="Corbel" panose="020B0503020204020204" pitchFamily="34" charset="0"/>
                        </a:rPr>
                        <a:t>Information is drawn external sources to enhance the database of the Service</a:t>
                      </a:r>
                      <a:endParaRPr lang="en-GB" sz="2000" dirty="0">
                        <a:latin typeface="Corbel" panose="020B0503020204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>
                          <a:latin typeface="Corbel" panose="020B0503020204020204" pitchFamily="34" charset="0"/>
                        </a:rPr>
                        <a:t>From time to time</a:t>
                      </a:r>
                    </a:p>
                    <a:p>
                      <a:endParaRPr lang="en-GB" sz="2000" dirty="0">
                        <a:latin typeface="Corbel" panose="020B0503020204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01799919"/>
                  </a:ext>
                </a:extLst>
              </a:tr>
            </a:tbl>
          </a:graphicData>
        </a:graphic>
      </p:graphicFrame>
      <p:pic>
        <p:nvPicPr>
          <p:cNvPr id="7" name="Picture 6">
            <a:extLst>
              <a:ext uri="{FF2B5EF4-FFF2-40B4-BE49-F238E27FC236}">
                <a16:creationId xmlns:a16="http://schemas.microsoft.com/office/drawing/2014/main" id="{E169F06C-48D5-6262-B5F6-F73E4DA2AD2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2758" y="5871364"/>
            <a:ext cx="1376362" cy="905255"/>
          </a:xfrm>
          <a:prstGeom prst="rect">
            <a:avLst/>
          </a:prstGeom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61E07D-5F83-6A61-2083-37937C8AF7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n-GB" noProof="0"/>
              <a:t>TIA MPR NOVEMBER, 2024</a:t>
            </a:r>
            <a:endParaRPr lang="en-GB" noProof="0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FFADD0-1A2E-8B32-AE81-2F2B8B6861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01CF334-2D5C-4859-84A6-CA7E6E43FAEB}" type="slidenum">
              <a:rPr lang="en-GB" noProof="0" smtClean="0"/>
              <a:t>4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411993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283464"/>
            <a:ext cx="12192000" cy="6291072"/>
          </a:xfrm>
        </p:spPr>
        <p:txBody>
          <a:bodyPr rtlCol="0">
            <a:normAutofit/>
          </a:bodyPr>
          <a:lstStyle/>
          <a:p>
            <a:pPr marL="109728" indent="0" rtl="0">
              <a:buNone/>
            </a:pPr>
            <a:r>
              <a:rPr lang="en-GB" sz="5400" dirty="0"/>
              <a:t>Achievements</a:t>
            </a:r>
            <a:r>
              <a:rPr lang="en-GB" sz="6600" dirty="0"/>
              <a:t> </a:t>
            </a:r>
          </a:p>
        </p:txBody>
      </p:sp>
      <p:sp>
        <p:nvSpPr>
          <p:cNvPr id="4" name="Flowchart: Connector 3">
            <a:extLst>
              <a:ext uri="{FF2B5EF4-FFF2-40B4-BE49-F238E27FC236}">
                <a16:creationId xmlns:a16="http://schemas.microsoft.com/office/drawing/2014/main" id="{3DCE8327-024F-2A0F-4B48-C016FD7131C8}"/>
              </a:ext>
            </a:extLst>
          </p:cNvPr>
          <p:cNvSpPr/>
          <p:nvPr/>
        </p:nvSpPr>
        <p:spPr>
          <a:xfrm>
            <a:off x="3368040" y="467868"/>
            <a:ext cx="4892040" cy="5551932"/>
          </a:xfrm>
          <a:prstGeom prst="flowChartConnector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en-GB" b="1" i="0" dirty="0">
                <a:solidFill>
                  <a:srgbClr val="242424"/>
                </a:solidFill>
                <a:effectLst/>
                <a:latin typeface="Segoe UI" panose="020B0502040204020203" pitchFamily="34" charset="0"/>
              </a:rPr>
              <a:t>	</a:t>
            </a:r>
            <a:r>
              <a:rPr lang="en-GB" sz="2400" b="1" i="0" dirty="0">
                <a:solidFill>
                  <a:srgbClr val="242424"/>
                </a:solidFill>
                <a:effectLst/>
                <a:latin typeface="Corbel" panose="020B0503020204020204" pitchFamily="34" charset="0"/>
              </a:rPr>
              <a:t>Intelligence</a:t>
            </a:r>
            <a:r>
              <a:rPr lang="en-GB" sz="2400" b="0" i="0" dirty="0">
                <a:solidFill>
                  <a:srgbClr val="242424"/>
                </a:solidFill>
                <a:effectLst/>
                <a:latin typeface="Corbel" panose="020B0503020204020204" pitchFamily="34" charset="0"/>
              </a:rPr>
              <a:t>:</a:t>
            </a:r>
          </a:p>
          <a:p>
            <a:pPr marL="742950" lvl="1" indent="-285750" algn="l">
              <a:spcBef>
                <a:spcPts val="750"/>
              </a:spcBef>
              <a:spcAft>
                <a:spcPts val="750"/>
              </a:spcAft>
              <a:buFont typeface="+mj-lt"/>
              <a:buAutoNum type="arabicPeriod"/>
            </a:pPr>
            <a:r>
              <a:rPr lang="en-GB" sz="2400" b="0" i="0" dirty="0">
                <a:solidFill>
                  <a:srgbClr val="242424"/>
                </a:solidFill>
                <a:effectLst/>
                <a:latin typeface="Corbel" panose="020B0503020204020204" pitchFamily="34" charset="0"/>
              </a:rPr>
              <a:t>Mining discovery (TIN sheds in Anglo Jos)</a:t>
            </a:r>
          </a:p>
          <a:p>
            <a:pPr marL="742950" lvl="1" indent="-285750" algn="l">
              <a:spcBef>
                <a:spcPts val="750"/>
              </a:spcBef>
              <a:spcAft>
                <a:spcPts val="750"/>
              </a:spcAft>
              <a:buFont typeface="+mj-lt"/>
              <a:buAutoNum type="arabicPeriod"/>
            </a:pPr>
            <a:r>
              <a:rPr lang="en-GB" sz="2400" b="0" i="0" dirty="0">
                <a:solidFill>
                  <a:srgbClr val="242424"/>
                </a:solidFill>
                <a:effectLst/>
                <a:latin typeface="Corbel" panose="020B0503020204020204" pitchFamily="34" charset="0"/>
              </a:rPr>
              <a:t>Shared drafts, lists, and compliance support to Revenue Operations, PIT and Compliance unit</a:t>
            </a:r>
          </a:p>
          <a:p>
            <a:pPr lvl="1" algn="l">
              <a:spcBef>
                <a:spcPts val="750"/>
              </a:spcBef>
              <a:spcAft>
                <a:spcPts val="750"/>
              </a:spcAft>
            </a:pPr>
            <a:br>
              <a:rPr lang="en-GB" dirty="0"/>
            </a:br>
            <a:endParaRPr lang="en-GB" dirty="0"/>
          </a:p>
        </p:txBody>
      </p:sp>
      <p:sp>
        <p:nvSpPr>
          <p:cNvPr id="5" name="Flowchart: Connector 4">
            <a:extLst>
              <a:ext uri="{FF2B5EF4-FFF2-40B4-BE49-F238E27FC236}">
                <a16:creationId xmlns:a16="http://schemas.microsoft.com/office/drawing/2014/main" id="{CBF930ED-47FC-2645-1548-D9A8FF2B1F9A}"/>
              </a:ext>
            </a:extLst>
          </p:cNvPr>
          <p:cNvSpPr/>
          <p:nvPr/>
        </p:nvSpPr>
        <p:spPr>
          <a:xfrm>
            <a:off x="7376160" y="612647"/>
            <a:ext cx="4663440" cy="5407153"/>
          </a:xfrm>
          <a:prstGeom prst="flowChartConnector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l"/>
            <a:r>
              <a:rPr lang="en-GB" b="1" dirty="0">
                <a:solidFill>
                  <a:srgbClr val="242424"/>
                </a:solidFill>
                <a:latin typeface="Segoe UI" panose="020B0502040204020203" pitchFamily="34" charset="0"/>
              </a:rPr>
              <a:t>	</a:t>
            </a:r>
            <a:r>
              <a:rPr lang="en-GB" sz="2000" b="1" i="0" dirty="0">
                <a:solidFill>
                  <a:srgbClr val="242424"/>
                </a:solidFill>
                <a:effectLst/>
                <a:latin typeface="Corbel" panose="020B0503020204020204" pitchFamily="34" charset="0"/>
              </a:rPr>
              <a:t>Mop-up Summary</a:t>
            </a:r>
            <a:r>
              <a:rPr lang="en-GB" sz="2000" b="0" i="0" dirty="0">
                <a:solidFill>
                  <a:srgbClr val="242424"/>
                </a:solidFill>
                <a:effectLst/>
                <a:latin typeface="Corbel" panose="020B0503020204020204" pitchFamily="34" charset="0"/>
              </a:rPr>
              <a:t>:</a:t>
            </a:r>
          </a:p>
          <a:p>
            <a:pPr marL="742950" lvl="1" indent="-285750">
              <a:spcBef>
                <a:spcPts val="750"/>
              </a:spcBef>
              <a:spcAft>
                <a:spcPts val="750"/>
              </a:spcAft>
              <a:buFont typeface="+mj-lt"/>
              <a:buAutoNum type="arabicPeriod"/>
            </a:pPr>
            <a:r>
              <a:rPr lang="en-GB" sz="2000" b="0" i="0" dirty="0">
                <a:solidFill>
                  <a:srgbClr val="242424"/>
                </a:solidFill>
                <a:effectLst/>
                <a:latin typeface="Corbel" panose="020B0503020204020204" pitchFamily="34" charset="0"/>
              </a:rPr>
              <a:t>Revenue mop-up: N8.7M (November) with variance of N2.7M for the Unit</a:t>
            </a:r>
          </a:p>
          <a:p>
            <a:pPr marL="742950" lvl="1" indent="-285750">
              <a:spcBef>
                <a:spcPts val="750"/>
              </a:spcBef>
              <a:spcAft>
                <a:spcPts val="750"/>
              </a:spcAft>
              <a:buFont typeface="+mj-lt"/>
              <a:buAutoNum type="arabicPeriod"/>
            </a:pPr>
            <a:r>
              <a:rPr lang="en-GB" sz="2000" b="0" i="0" dirty="0">
                <a:solidFill>
                  <a:srgbClr val="242424"/>
                </a:solidFill>
                <a:effectLst/>
                <a:latin typeface="Corbel" panose="020B0503020204020204" pitchFamily="34" charset="0"/>
              </a:rPr>
              <a:t>Increased Direct Assessment revenue to N16.47M in November 2024 for the Service</a:t>
            </a:r>
          </a:p>
          <a:p>
            <a:pPr marL="742950" lvl="1" indent="-285750">
              <a:spcBef>
                <a:spcPts val="750"/>
              </a:spcBef>
              <a:spcAft>
                <a:spcPts val="750"/>
              </a:spcAft>
              <a:buFont typeface="+mj-lt"/>
              <a:buAutoNum type="arabicPeriod"/>
            </a:pPr>
            <a:r>
              <a:rPr lang="en-GB" sz="2000" b="0" i="0" dirty="0">
                <a:solidFill>
                  <a:srgbClr val="242424"/>
                </a:solidFill>
                <a:effectLst/>
                <a:latin typeface="Corbel" panose="020B0503020204020204" pitchFamily="34" charset="0"/>
              </a:rPr>
              <a:t>236 taxpayers forwarded for enforcement</a:t>
            </a:r>
          </a:p>
        </p:txBody>
      </p:sp>
      <p:sp>
        <p:nvSpPr>
          <p:cNvPr id="6" name="Flowchart: Connector 5">
            <a:extLst>
              <a:ext uri="{FF2B5EF4-FFF2-40B4-BE49-F238E27FC236}">
                <a16:creationId xmlns:a16="http://schemas.microsoft.com/office/drawing/2014/main" id="{4FD07687-B18A-E601-645C-47C93F8EF1B6}"/>
              </a:ext>
            </a:extLst>
          </p:cNvPr>
          <p:cNvSpPr/>
          <p:nvPr/>
        </p:nvSpPr>
        <p:spPr>
          <a:xfrm>
            <a:off x="0" y="1186424"/>
            <a:ext cx="4122420" cy="5203708"/>
          </a:xfrm>
          <a:prstGeom prst="flowChartConnector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l"/>
            <a:r>
              <a:rPr lang="en-GB" b="1" i="0" dirty="0">
                <a:solidFill>
                  <a:srgbClr val="242424"/>
                </a:solidFill>
                <a:effectLst/>
                <a:latin typeface="Segoe UI" panose="020B0502040204020203" pitchFamily="34" charset="0"/>
              </a:rPr>
              <a:t>	</a:t>
            </a:r>
            <a:r>
              <a:rPr lang="en-GB" sz="2300" b="1" i="0" dirty="0">
                <a:solidFill>
                  <a:srgbClr val="242424"/>
                </a:solidFill>
                <a:effectLst/>
                <a:latin typeface="Corbel" panose="020B0503020204020204" pitchFamily="34" charset="0"/>
              </a:rPr>
              <a:t>IGR Analysis</a:t>
            </a:r>
            <a:r>
              <a:rPr lang="en-GB" sz="2300" b="0" i="0" dirty="0">
                <a:solidFill>
                  <a:srgbClr val="242424"/>
                </a:solidFill>
                <a:effectLst/>
                <a:latin typeface="Corbel" panose="020B0503020204020204" pitchFamily="34" charset="0"/>
              </a:rPr>
              <a:t>:</a:t>
            </a:r>
          </a:p>
          <a:p>
            <a:pPr marL="742950" lvl="1" indent="-285750" algn="l">
              <a:spcBef>
                <a:spcPts val="750"/>
              </a:spcBef>
              <a:spcAft>
                <a:spcPts val="750"/>
              </a:spcAft>
              <a:buFont typeface="+mj-lt"/>
              <a:buAutoNum type="arabicPeriod"/>
            </a:pPr>
            <a:r>
              <a:rPr lang="en-GB" sz="2300" b="0" i="0" dirty="0">
                <a:solidFill>
                  <a:srgbClr val="242424"/>
                </a:solidFill>
                <a:effectLst/>
                <a:latin typeface="Corbel" panose="020B0503020204020204" pitchFamily="34" charset="0"/>
              </a:rPr>
              <a:t>63.39% IGR performance in November 2024</a:t>
            </a:r>
          </a:p>
          <a:p>
            <a:pPr marL="742950" lvl="1" indent="-285750" algn="l">
              <a:spcBef>
                <a:spcPts val="750"/>
              </a:spcBef>
              <a:spcAft>
                <a:spcPts val="750"/>
              </a:spcAft>
              <a:buFont typeface="+mj-lt"/>
              <a:buAutoNum type="arabicPeriod"/>
            </a:pPr>
            <a:r>
              <a:rPr lang="en-GB" sz="2300" b="0" i="0" dirty="0">
                <a:solidFill>
                  <a:srgbClr val="242424"/>
                </a:solidFill>
                <a:effectLst/>
                <a:latin typeface="Corbel" panose="020B0503020204020204" pitchFamily="34" charset="0"/>
              </a:rPr>
              <a:t>5.25% growth from October to November 2024</a:t>
            </a:r>
          </a:p>
          <a:p>
            <a:pPr marL="742950" lvl="1" indent="-285750" algn="l">
              <a:spcBef>
                <a:spcPts val="750"/>
              </a:spcBef>
              <a:spcAft>
                <a:spcPts val="750"/>
              </a:spcAft>
              <a:buFont typeface="+mj-lt"/>
              <a:buAutoNum type="arabicPeriod"/>
            </a:pPr>
            <a:r>
              <a:rPr lang="en-GB" sz="2300" b="0" i="0" dirty="0">
                <a:solidFill>
                  <a:srgbClr val="242424"/>
                </a:solidFill>
                <a:effectLst/>
                <a:latin typeface="Corbel" panose="020B0503020204020204" pitchFamily="34" charset="0"/>
              </a:rPr>
              <a:t>64.82% growth from November 2023</a:t>
            </a:r>
          </a:p>
          <a:p>
            <a:br>
              <a:rPr lang="en-GB" dirty="0"/>
            </a:br>
            <a:endParaRPr lang="en-GB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2D74C31-281E-98DB-5862-9A50DC6A42E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31751" y="5647933"/>
            <a:ext cx="957329" cy="926604"/>
          </a:xfrm>
          <a:prstGeom prst="rect">
            <a:avLst/>
          </a:prstGeom>
        </p:spPr>
      </p:pic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0896A78E-6C6A-F31E-4274-55A22D9896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n-GB" noProof="0"/>
              <a:t>TIA MPR NOVEMBER, 2024</a:t>
            </a:r>
            <a:endParaRPr lang="en-GB" noProof="0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FC9D5AE-BD2C-C929-1A8F-6F2B1A28D1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01CF334-2D5C-4859-84A6-CA7E6E43FAEB}" type="slidenum">
              <a:rPr lang="en-GB" noProof="0" smtClean="0"/>
              <a:t>5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84888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ADFDAD-43F1-06AC-DDAA-46D7954304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2" y="491863"/>
            <a:ext cx="3794760" cy="698769"/>
          </a:xfrm>
        </p:spPr>
        <p:txBody>
          <a:bodyPr>
            <a:normAutofit fontScale="90000"/>
          </a:bodyPr>
          <a:lstStyle/>
          <a:p>
            <a:r>
              <a:rPr lang="en-US" dirty="0"/>
              <a:t>Performance Rate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4D00E7-6F99-538B-B79F-C3D2E561F6E9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7B04EC4-2BA5-B94C-C7F8-87FCE2FC4E0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671558" y="612648"/>
            <a:ext cx="3291840" cy="5013184"/>
          </a:xfrm>
        </p:spPr>
        <p:txBody>
          <a:bodyPr>
            <a:normAutofit lnSpcReduction="10000"/>
          </a:bodyPr>
          <a:lstStyle/>
          <a:p>
            <a:pPr marL="109728" indent="0">
              <a:buNone/>
            </a:pPr>
            <a:r>
              <a:rPr lang="en-US" b="1" dirty="0">
                <a:latin typeface="Corbel" panose="020B0503020204020204" pitchFamily="34" charset="0"/>
              </a:rPr>
              <a:t>INSIGHTS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>
                <a:latin typeface="Corbel" panose="020B0503020204020204" pitchFamily="34" charset="0"/>
              </a:rPr>
              <a:t>Tax Revenue</a:t>
            </a:r>
            <a:r>
              <a:rPr lang="en-GB" dirty="0">
                <a:latin typeface="Corbel" panose="020B0503020204020204" pitchFamily="34" charset="0"/>
              </a:rPr>
              <a:t> and </a:t>
            </a:r>
            <a:r>
              <a:rPr lang="en-GB" b="1" dirty="0">
                <a:latin typeface="Corbel" panose="020B0503020204020204" pitchFamily="34" charset="0"/>
              </a:rPr>
              <a:t>Personal Taxes</a:t>
            </a:r>
            <a:r>
              <a:rPr lang="en-GB" dirty="0">
                <a:latin typeface="Corbel" panose="020B0503020204020204" pitchFamily="34" charset="0"/>
              </a:rPr>
              <a:t> are the primary contributors to the budget.</a:t>
            </a:r>
            <a:endParaRPr lang="en-US" dirty="0">
              <a:latin typeface="Corbel" panose="020B0503020204020204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dirty="0">
                <a:latin typeface="Corbel" panose="020B0503020204020204" pitchFamily="34" charset="0"/>
              </a:rPr>
              <a:t>Underperformance in </a:t>
            </a:r>
            <a:r>
              <a:rPr lang="en-GB" b="1" dirty="0">
                <a:latin typeface="Corbel" panose="020B0503020204020204" pitchFamily="34" charset="0"/>
              </a:rPr>
              <a:t>Non-Tax Revenue</a:t>
            </a:r>
            <a:r>
              <a:rPr lang="en-GB" dirty="0">
                <a:latin typeface="Corbel" panose="020B0503020204020204" pitchFamily="34" charset="0"/>
              </a:rPr>
              <a:t> and </a:t>
            </a:r>
            <a:r>
              <a:rPr lang="en-GB" b="1" dirty="0">
                <a:latin typeface="Corbel" panose="020B0503020204020204" pitchFamily="34" charset="0"/>
              </a:rPr>
              <a:t>Development Levy</a:t>
            </a:r>
            <a:r>
              <a:rPr lang="en-GB" dirty="0">
                <a:latin typeface="Corbel" panose="020B0503020204020204" pitchFamily="34" charset="0"/>
              </a:rPr>
              <a:t> needs to be addressed to meet fiscal targets.</a:t>
            </a:r>
            <a:endParaRPr lang="en-US" dirty="0">
              <a:latin typeface="Corbel" panose="020B0503020204020204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dirty="0">
                <a:latin typeface="Corbel" panose="020B0503020204020204" pitchFamily="34" charset="0"/>
              </a:rPr>
              <a:t>Efforts to increase collection efficiency in </a:t>
            </a:r>
            <a:r>
              <a:rPr lang="en-GB" b="1" dirty="0">
                <a:latin typeface="Corbel" panose="020B0503020204020204" pitchFamily="34" charset="0"/>
              </a:rPr>
              <a:t>Tax Revenue</a:t>
            </a:r>
            <a:r>
              <a:rPr lang="en-GB" dirty="0">
                <a:latin typeface="Corbel" panose="020B0503020204020204" pitchFamily="34" charset="0"/>
              </a:rPr>
              <a:t> can significantly close the gap between actual performance and budgeted estimates.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989359-0434-F88A-B499-DB015983C4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n-GB" noProof="0"/>
              <a:t>TIA MPR NOVEMBER, 2024</a:t>
            </a:r>
            <a:endParaRPr lang="en-GB" noProof="0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B64D58-309C-60C8-0EEF-49C8D44893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01CF334-2D5C-4859-84A6-CA7E6E43FAEB}" type="slidenum">
              <a:rPr lang="en-GB" noProof="0" smtClean="0"/>
              <a:t>6</a:t>
            </a:fld>
            <a:endParaRPr lang="en-GB" noProof="0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E66EFE3-45A5-C4BA-77F1-9D8DC8D95C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2" y="1190632"/>
            <a:ext cx="8061958" cy="566736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46148BD-34A5-997C-A255-DDF37E8828F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84080" y="5501640"/>
            <a:ext cx="1798320" cy="1220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1528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DBD361-32FA-3FAE-F08F-74279D3CC5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" y="500620"/>
            <a:ext cx="5044441" cy="457200"/>
          </a:xfrm>
        </p:spPr>
        <p:txBody>
          <a:bodyPr>
            <a:normAutofit fontScale="90000"/>
          </a:bodyPr>
          <a:lstStyle/>
          <a:p>
            <a:r>
              <a:rPr lang="en-US" dirty="0"/>
              <a:t>Trend Analysis</a:t>
            </a:r>
            <a:endParaRPr lang="en-GB" dirty="0"/>
          </a:p>
        </p:txBody>
      </p:sp>
      <p:pic>
        <p:nvPicPr>
          <p:cNvPr id="10" name="Content Placeholder 9">
            <a:extLst>
              <a:ext uri="{FF2B5EF4-FFF2-40B4-BE49-F238E27FC236}">
                <a16:creationId xmlns:a16="http://schemas.microsoft.com/office/drawing/2014/main" id="{6AAFFA96-2DFA-48BC-5B45-176737AC534D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1341120"/>
            <a:ext cx="8168640" cy="5044439"/>
          </a:xfr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BC6EEF3-38F5-96E6-09C5-C7B55B3DD1B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111488" y="612649"/>
            <a:ext cx="2804160" cy="4767072"/>
          </a:xfrm>
        </p:spPr>
        <p:txBody>
          <a:bodyPr>
            <a:normAutofit fontScale="92500" lnSpcReduction="20000"/>
          </a:bodyPr>
          <a:lstStyle/>
          <a:p>
            <a:pPr marL="109728" indent="0" algn="l">
              <a:spcBef>
                <a:spcPts val="750"/>
              </a:spcBef>
              <a:spcAft>
                <a:spcPts val="750"/>
              </a:spcAft>
              <a:buNone/>
            </a:pPr>
            <a:r>
              <a:rPr lang="en-GB" sz="2200" b="1" i="0" dirty="0">
                <a:solidFill>
                  <a:srgbClr val="242424"/>
                </a:solidFill>
                <a:effectLst/>
                <a:latin typeface="Corbel" panose="020B0503020204020204" pitchFamily="34" charset="0"/>
              </a:rPr>
              <a:t>INSIGHTS</a:t>
            </a:r>
          </a:p>
          <a:p>
            <a:pPr algn="l">
              <a:spcBef>
                <a:spcPts val="750"/>
              </a:spcBef>
              <a:spcAft>
                <a:spcPts val="750"/>
              </a:spcAft>
              <a:buFont typeface="Arial" panose="020B0604020202020204" pitchFamily="34" charset="0"/>
              <a:buChar char="•"/>
            </a:pPr>
            <a:r>
              <a:rPr lang="en-GB" sz="2200" b="0" i="0" dirty="0">
                <a:solidFill>
                  <a:srgbClr val="242424"/>
                </a:solidFill>
                <a:effectLst/>
                <a:latin typeface="Corbel" panose="020B0503020204020204" pitchFamily="34" charset="0"/>
              </a:rPr>
              <a:t>The increases in both Public and Private </a:t>
            </a:r>
            <a:r>
              <a:rPr lang="en-GB" sz="2200" b="1" i="0" dirty="0">
                <a:solidFill>
                  <a:srgbClr val="242424"/>
                </a:solidFill>
                <a:effectLst/>
                <a:latin typeface="Corbel" panose="020B0503020204020204" pitchFamily="34" charset="0"/>
              </a:rPr>
              <a:t>PAYE </a:t>
            </a:r>
            <a:r>
              <a:rPr lang="en-GB" sz="2200" b="0" i="0" dirty="0">
                <a:solidFill>
                  <a:srgbClr val="242424"/>
                </a:solidFill>
                <a:effectLst/>
                <a:latin typeface="Corbel" panose="020B0503020204020204" pitchFamily="34" charset="0"/>
              </a:rPr>
              <a:t>suggest overall growth in employment and possibly salary adjustments in both sectors.</a:t>
            </a:r>
          </a:p>
          <a:p>
            <a:pPr algn="l">
              <a:spcBef>
                <a:spcPts val="750"/>
              </a:spcBef>
              <a:spcAft>
                <a:spcPts val="750"/>
              </a:spcAft>
              <a:buFont typeface="Arial" panose="020B0604020202020204" pitchFamily="34" charset="0"/>
              <a:buChar char="•"/>
            </a:pPr>
            <a:r>
              <a:rPr lang="en-GB" sz="2200" b="0" i="0" dirty="0">
                <a:solidFill>
                  <a:srgbClr val="242424"/>
                </a:solidFill>
                <a:effectLst/>
                <a:latin typeface="Corbel" panose="020B0503020204020204" pitchFamily="34" charset="0"/>
              </a:rPr>
              <a:t>The rise in </a:t>
            </a:r>
            <a:r>
              <a:rPr lang="en-GB" sz="2200" b="1" i="0" dirty="0">
                <a:solidFill>
                  <a:srgbClr val="242424"/>
                </a:solidFill>
                <a:effectLst/>
                <a:latin typeface="Corbel" panose="020B0503020204020204" pitchFamily="34" charset="0"/>
              </a:rPr>
              <a:t>Direct Assessment</a:t>
            </a:r>
            <a:r>
              <a:rPr lang="en-GB" sz="2200" b="0" i="0" dirty="0">
                <a:solidFill>
                  <a:srgbClr val="242424"/>
                </a:solidFill>
                <a:effectLst/>
                <a:latin typeface="Corbel" panose="020B0503020204020204" pitchFamily="34" charset="0"/>
              </a:rPr>
              <a:t> values indicates a growing number of individuals being directly assessed for taxes, which could be due enforcement.</a:t>
            </a:r>
          </a:p>
          <a:p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932909-85C2-8FF2-0CC5-CA0A6455F4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n-GB" noProof="0"/>
              <a:t>TIA MPR NOVEMBER, 2024</a:t>
            </a:r>
            <a:endParaRPr lang="en-GB" noProof="0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0C691C-610E-5B5D-754C-2F968D7355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01CF334-2D5C-4859-84A6-CA7E6E43FAEB}" type="slidenum">
              <a:rPr lang="en-GB" noProof="0" smtClean="0"/>
              <a:t>7</a:t>
            </a:fld>
            <a:endParaRPr lang="en-GB" noProof="0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41D6724-F37A-405F-D44E-F3116C1D2DD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29800" y="5379721"/>
            <a:ext cx="1752600" cy="1342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4574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609600" y="472440"/>
            <a:ext cx="10972800" cy="1066800"/>
          </a:xfrm>
        </p:spPr>
        <p:txBody>
          <a:bodyPr rtlCol="0"/>
          <a:lstStyle/>
          <a:p>
            <a:pPr rtl="0"/>
            <a:r>
              <a:rPr lang="en-GB" dirty="0"/>
              <a:t>Challenges 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sz="half" idx="1"/>
          </p:nvPr>
        </p:nvSpPr>
        <p:spPr>
          <a:xfrm>
            <a:off x="609600" y="1426465"/>
            <a:ext cx="10972800" cy="4341875"/>
          </a:xfrm>
        </p:spPr>
        <p:txBody>
          <a:bodyPr rtlCol="0">
            <a:normAutofit/>
          </a:bodyPr>
          <a:lstStyle/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en-US" sz="3200" kern="0" dirty="0">
                <a:solidFill>
                  <a:srgbClr val="000000"/>
                </a:solidFill>
                <a:effectLst/>
                <a:latin typeface="Corbel" panose="020B050302020402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There is a challenge of vehicle for mobility for effective coverage. </a:t>
            </a:r>
            <a:endParaRPr lang="en-GB" sz="3200" kern="100" dirty="0">
              <a:latin typeface="Corbel" panose="020B0503020204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en-US" sz="3200" kern="0" dirty="0">
                <a:solidFill>
                  <a:srgbClr val="000000"/>
                </a:solidFill>
                <a:effectLst/>
                <a:latin typeface="Corbel" panose="020B050302020402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Delay in compliance from unions of spare parts and tomatoes market in </a:t>
            </a:r>
            <a:r>
              <a:rPr lang="en-US" sz="3200" kern="0" dirty="0" err="1">
                <a:solidFill>
                  <a:srgbClr val="000000"/>
                </a:solidFill>
                <a:effectLst/>
                <a:latin typeface="Corbel" panose="020B050302020402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Farin</a:t>
            </a:r>
            <a:r>
              <a:rPr lang="en-US" sz="3200" kern="0" dirty="0">
                <a:solidFill>
                  <a:srgbClr val="000000"/>
                </a:solidFill>
                <a:effectLst/>
                <a:latin typeface="Corbel" panose="020B050302020402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Gada area. This tends to slow the collection process and waiting for enforcement team to help us wrap up our collections.</a:t>
            </a:r>
          </a:p>
          <a:p>
            <a:pPr marL="0" lvl="0" indent="0">
              <a:lnSpc>
                <a:spcPct val="107000"/>
              </a:lnSpc>
              <a:spcAft>
                <a:spcPts val="800"/>
              </a:spcAft>
              <a:buNone/>
            </a:pPr>
            <a:endParaRPr lang="en-GB" sz="3200" dirty="0">
              <a:latin typeface="Corbel" panose="020B0503020204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6C51A57-7E7E-A358-F200-70C97BC67AE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9275" y="4832412"/>
            <a:ext cx="2143125" cy="1889953"/>
          </a:xfrm>
          <a:prstGeom prst="rect">
            <a:avLst/>
          </a:prstGeom>
        </p:spPr>
      </p:pic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DEB98ED-6E12-0E68-597B-D61B85CE78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n-GB" noProof="0"/>
              <a:t>TIA MPR NOVEMBER, 2024</a:t>
            </a:r>
            <a:endParaRPr lang="en-GB" noProof="0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F6940337-85B7-A97D-E380-7238560D3C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01CF334-2D5C-4859-84A6-CA7E6E43FAEB}" type="slidenum">
              <a:rPr lang="en-GB" noProof="0" smtClean="0"/>
              <a:t>8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4237039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720" y="283464"/>
            <a:ext cx="10972800" cy="1066800"/>
          </a:xfrm>
        </p:spPr>
        <p:txBody>
          <a:bodyPr rtlCol="0"/>
          <a:lstStyle/>
          <a:p>
            <a:pPr rtl="0"/>
            <a:r>
              <a:rPr lang="en-GB" dirty="0"/>
              <a:t>Recommendations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6720" y="1350264"/>
            <a:ext cx="10972800" cy="5035296"/>
          </a:xfrm>
        </p:spPr>
        <p:txBody>
          <a:bodyPr rtlCol="0">
            <a:normAutofit/>
          </a:bodyPr>
          <a:lstStyle/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en-GB" sz="3200" kern="100" dirty="0">
                <a:effectLst/>
                <a:latin typeface="Corbel" panose="020B05030202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Invest intense enforcement with various unit for swift mop-up collections before the year ends.</a:t>
            </a: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en-GB" sz="3200" kern="100" dirty="0">
                <a:effectLst/>
                <a:latin typeface="Corbel" panose="020B05030202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Conduct an in-depth review of MDAs’ collection processes to identify bottlenecks and improve efficiency</a:t>
            </a: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en-GB" sz="3200" dirty="0">
                <a:effectLst/>
                <a:latin typeface="Corbel" panose="020B05030202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Request for sensitization and official engagement with miners and TIN SHED owners at Industrial Area of Anglo Jos.</a:t>
            </a: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endParaRPr lang="en-GB" sz="3200" dirty="0">
              <a:latin typeface="Corbel" panose="020B0503020204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569ABD1-0542-A253-BB5F-14EEBDBF804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2155" y="4714875"/>
            <a:ext cx="2143125" cy="2143125"/>
          </a:xfrm>
          <a:prstGeom prst="rect">
            <a:avLst/>
          </a:prstGeom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13DC6E1-C293-D8DF-2002-08BE8230B2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n-GB" noProof="0"/>
              <a:t>TIA MPR NOVEMBER, 2024</a:t>
            </a:r>
            <a:endParaRPr lang="en-GB" noProof="0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023E7D-5C98-74A0-DBFD-EE5DB1F742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01CF334-2D5C-4859-84A6-CA7E6E43FAEB}" type="slidenum">
              <a:rPr lang="en-GB" noProof="0" smtClean="0"/>
              <a:t>9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514341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1960" y="283464"/>
            <a:ext cx="10972800" cy="786384"/>
          </a:xfrm>
        </p:spPr>
        <p:txBody>
          <a:bodyPr rtlCol="0"/>
          <a:lstStyle/>
          <a:p>
            <a:pPr rtl="0"/>
            <a:r>
              <a:rPr lang="en-GB" dirty="0"/>
              <a:t>Next Month’s Goals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9080" y="1124712"/>
            <a:ext cx="10972800" cy="5224272"/>
          </a:xfrm>
        </p:spPr>
        <p:txBody>
          <a:bodyPr rtlCol="0">
            <a:normAutofit/>
          </a:bodyPr>
          <a:lstStyle/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en-GB" sz="3000" kern="0" dirty="0">
                <a:solidFill>
                  <a:srgbClr val="000000"/>
                </a:solidFill>
                <a:effectLst/>
                <a:latin typeface="Corbel" panose="020B050302020402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Update Taxpayers database and segment into LGAs, Bukuru and Jos metropolis for effective analysis, projections and collection for 2025. </a:t>
            </a:r>
            <a:endParaRPr lang="en-GB" sz="3000" kern="100" dirty="0">
              <a:effectLst/>
              <a:latin typeface="Corbel" panose="020B0503020204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en-GB" sz="3000" kern="0" dirty="0">
                <a:solidFill>
                  <a:srgbClr val="000000"/>
                </a:solidFill>
                <a:effectLst/>
                <a:latin typeface="Corbel" panose="020B050302020402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Conduct further intelligence large PAYE organisations with the view to establishing consistency and completeness of tax remittances</a:t>
            </a:r>
            <a:endParaRPr lang="en-GB" sz="3000" kern="100" dirty="0">
              <a:latin typeface="Corbel" panose="020B0503020204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en-GB" sz="3000" kern="0" dirty="0">
                <a:solidFill>
                  <a:schemeClr val="tx1"/>
                </a:solidFill>
                <a:effectLst/>
                <a:latin typeface="Corbel" panose="020B050302020402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Visit to </a:t>
            </a:r>
            <a:r>
              <a:rPr lang="en-GB" sz="3000" dirty="0">
                <a:solidFill>
                  <a:schemeClr val="tx1"/>
                </a:solidFill>
                <a:effectLst/>
                <a:latin typeface="Corbel" panose="020B05030202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TIN SHED along Anglo Jos for intelligence gathering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en-GB" sz="3000" dirty="0">
                <a:solidFill>
                  <a:schemeClr val="tx1"/>
                </a:solidFill>
                <a:effectLst/>
                <a:latin typeface="Corbel" panose="020B05030202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Update list of FMDAs (164) , State MDAs (96) &amp; LGs(66), formal (68,715), Informal (431,190) for further analysis</a:t>
            </a:r>
          </a:p>
          <a:p>
            <a:pPr marL="0" lvl="0" indent="0">
              <a:lnSpc>
                <a:spcPct val="107000"/>
              </a:lnSpc>
              <a:spcAft>
                <a:spcPts val="800"/>
              </a:spcAft>
              <a:buNone/>
            </a:pPr>
            <a:endParaRPr lang="en-GB" sz="3200" dirty="0">
              <a:latin typeface="Corbel" panose="020B0503020204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32EC2CB-C899-5C3B-D254-D88C494B418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89795" y="5340096"/>
            <a:ext cx="2143125" cy="1234440"/>
          </a:xfrm>
          <a:prstGeom prst="rect">
            <a:avLst/>
          </a:prstGeom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A80B11B-E559-D376-592E-5C0EDC5396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n-GB" noProof="0"/>
              <a:t>TIA MPR NOVEMBER, 2024</a:t>
            </a:r>
            <a:endParaRPr lang="en-GB" noProof="0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BCD74A-563C-79B3-9B07-8ACA4DBAEF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01CF334-2D5C-4859-84A6-CA7E6E43FAEB}" type="slidenum">
              <a:rPr lang="en-GB" noProof="0" smtClean="0"/>
              <a:t>10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046085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96240"/>
            <a:ext cx="10972800" cy="1066800"/>
          </a:xfrm>
        </p:spPr>
        <p:txBody>
          <a:bodyPr rtlCol="0">
            <a:noAutofit/>
          </a:bodyPr>
          <a:lstStyle/>
          <a:p>
            <a:pPr rtl="0"/>
            <a:r>
              <a:rPr lang="en-GB" sz="6600" dirty="0">
                <a:latin typeface="Corbel" panose="020B0503020204020204" pitchFamily="34" charset="0"/>
              </a:rPr>
              <a:t>Conclusion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marL="109728" indent="0" rtl="0">
              <a:buNone/>
            </a:pPr>
            <a:r>
              <a:rPr lang="en-GB" sz="6000" kern="0" dirty="0">
                <a:solidFill>
                  <a:srgbClr val="000000"/>
                </a:solidFill>
                <a:effectLst/>
                <a:latin typeface="Corbel" panose="020B050302020402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The unit has the potential to trigger audit and discover new revenue opportunities for improved IGR.</a:t>
            </a:r>
            <a:endParaRPr lang="en-GB" sz="6000" dirty="0">
              <a:latin typeface="Corbel" panose="020B0503020204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09F35B9-655A-976F-8BD9-15084172393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41117" y="4959096"/>
            <a:ext cx="2641283" cy="1898904"/>
          </a:xfrm>
          <a:prstGeom prst="rect">
            <a:avLst/>
          </a:prstGeom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097ADAF-B994-DDA5-CC59-21293DA7FF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n-GB" noProof="0"/>
              <a:t>TIA MPR NOVEMBER, 2024</a:t>
            </a:r>
            <a:endParaRPr lang="en-GB" noProof="0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B0B956-9898-B6A8-D2CD-DB5C677C65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01CF334-2D5C-4859-84A6-CA7E6E43FAEB}" type="slidenum">
              <a:rPr lang="en-GB" noProof="0" smtClean="0"/>
              <a:t>11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822598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188720"/>
            <a:ext cx="10972800" cy="5385816"/>
          </a:xfrm>
        </p:spPr>
        <p:txBody>
          <a:bodyPr rtlCol="0">
            <a:normAutofit/>
          </a:bodyPr>
          <a:lstStyle/>
          <a:p>
            <a:pPr marL="109728" indent="0" algn="ctr" rtl="0">
              <a:buNone/>
            </a:pPr>
            <a:endParaRPr lang="en-US" sz="6600" dirty="0">
              <a:latin typeface="Corbel" panose="020B0503020204020204" pitchFamily="34" charset="0"/>
            </a:endParaRPr>
          </a:p>
          <a:p>
            <a:pPr marL="109728" indent="0" algn="ctr" rtl="0">
              <a:buNone/>
            </a:pPr>
            <a:endParaRPr lang="en-US" sz="6600" dirty="0">
              <a:latin typeface="Corbel" panose="020B0503020204020204" pitchFamily="34" charset="0"/>
            </a:endParaRPr>
          </a:p>
          <a:p>
            <a:pPr marL="109728" indent="0" algn="ctr" rtl="0">
              <a:buNone/>
            </a:pPr>
            <a:r>
              <a:rPr lang="en-US" sz="6600" dirty="0">
                <a:latin typeface="Corbel" panose="020B0503020204020204" pitchFamily="34" charset="0"/>
              </a:rPr>
              <a:t>Thank you</a:t>
            </a:r>
          </a:p>
          <a:p>
            <a:pPr marL="109728" indent="0" algn="ctr" rtl="0">
              <a:buNone/>
            </a:pPr>
            <a:endParaRPr lang="en-GB" sz="6600" dirty="0">
              <a:latin typeface="Corbel" panose="020B0503020204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0E4FF7C-1B25-F986-08FC-E7E4143D179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9275" y="4922520"/>
            <a:ext cx="2356485" cy="1818322"/>
          </a:xfrm>
          <a:prstGeom prst="rect">
            <a:avLst/>
          </a:prstGeom>
        </p:spPr>
      </p:pic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D60E44DB-2E64-C33D-6231-62E5F4087D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n-GB" noProof="0"/>
              <a:t>TIA MPR NOVEMBER, 2024</a:t>
            </a:r>
            <a:endParaRPr lang="en-GB" noProof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2628759-9019-B764-A78F-5618FFFBC9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01CF334-2D5C-4859-84A6-CA7E6E43FAEB}" type="slidenum">
              <a:rPr lang="en-GB" noProof="0" smtClean="0"/>
              <a:t>12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4155348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raining presentation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alibri">
      <a:majorFont>
        <a:latin typeface="Calibri" panose="020F05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16224345_TF03460604.potx" id="{E7E0BD26-C043-45F4-96D1-04BA13E49D2C}" vid="{5436AFAD-CFB0-446B-836C-C3E13AB52501}"/>
    </a:ext>
  </a:extLst>
</a:theme>
</file>

<file path=ppt/theme/theme2.xml><?xml version="1.0" encoding="utf-8"?>
<a:theme xmlns:a="http://schemas.openxmlformats.org/drawingml/2006/main" name="Office Them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alibri">
      <a:majorFont>
        <a:latin typeface="Calibri" panose="020F05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alibri">
      <a:majorFont>
        <a:latin typeface="Calibri" panose="020F05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Training presentation</Template>
  <TotalTime>383</TotalTime>
  <Words>868</Words>
  <Application>Microsoft Office PowerPoint</Application>
  <PresentationFormat>Widescreen</PresentationFormat>
  <Paragraphs>130</Paragraphs>
  <Slides>12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1" baseType="lpstr">
      <vt:lpstr>Arial</vt:lpstr>
      <vt:lpstr>Calibri</vt:lpstr>
      <vt:lpstr>Corbel</vt:lpstr>
      <vt:lpstr>Georgia</vt:lpstr>
      <vt:lpstr>Segoe UI</vt:lpstr>
      <vt:lpstr>Symbol</vt:lpstr>
      <vt:lpstr>Wingdings</vt:lpstr>
      <vt:lpstr>Wingdings 2</vt:lpstr>
      <vt:lpstr>Training presentation</vt:lpstr>
      <vt:lpstr>   MONTHLY PERFORMANCE REVIEW (MPR) FOR THE MONTH OF NOVEMBER, 2024  TAX INTELLIGENCE &amp; ANALYSIS UNIT STANDARD &amp; COMPLIANCE GROUP </vt:lpstr>
      <vt:lpstr>TABLE OF CONTENTS</vt:lpstr>
      <vt:lpstr>Introduction</vt:lpstr>
      <vt:lpstr>Key Performance Metrics</vt:lpstr>
      <vt:lpstr>PowerPoint Presentation</vt:lpstr>
      <vt:lpstr>Performance Rate</vt:lpstr>
      <vt:lpstr>Trend Analysis</vt:lpstr>
      <vt:lpstr>Challenges </vt:lpstr>
      <vt:lpstr>Recommendations</vt:lpstr>
      <vt:lpstr>Next Month’s Goals</vt:lpstr>
      <vt:lpstr>Conclusion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Matthew Rivi</dc:creator>
  <cp:lastModifiedBy>Nancy Ringle</cp:lastModifiedBy>
  <cp:revision>5</cp:revision>
  <dcterms:created xsi:type="dcterms:W3CDTF">2024-12-17T15:25:36Z</dcterms:created>
  <dcterms:modified xsi:type="dcterms:W3CDTF">2024-12-19T10:47:21Z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</Properties>
</file>